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Calibri" panose="020F0502020204030204" pitchFamily="34" charset="0"/>
      <p:regular r:id="rId48"/>
      <p:bold r:id="rId49"/>
      <p:italic r:id="rId50"/>
      <p:boldItalic r:id="rId51"/>
    </p:embeddedFont>
    <p:embeddedFont>
      <p:font typeface="Fahkwang" panose="00000500000000000000" pitchFamily="2" charset="-34"/>
      <p:regular r:id="rId52"/>
    </p:embeddedFont>
    <p:embeddedFont>
      <p:font typeface="Fahkwang Bold" panose="00000800000000000000" charset="-34"/>
      <p:regular r:id="rId53"/>
    </p:embeddedFont>
    <p:embeddedFont>
      <p:font typeface="Linux Biolinum" panose="020B0604020202020204" charset="0"/>
      <p:regular r:id="rId54"/>
    </p:embeddedFont>
    <p:embeddedFont>
      <p:font typeface="Linux Biolinum Bold"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6.png"/><Relationship Id="rId18" Type="http://schemas.openxmlformats.org/officeDocument/2006/relationships/image" Target="../media/image8.png"/><Relationship Id="rId26" Type="http://schemas.openxmlformats.org/officeDocument/2006/relationships/image" Target="../media/image65.png"/><Relationship Id="rId3" Type="http://schemas.openxmlformats.org/officeDocument/2006/relationships/image" Target="../media/image68.png"/><Relationship Id="rId21" Type="http://schemas.openxmlformats.org/officeDocument/2006/relationships/image" Target="../media/image80.png"/><Relationship Id="rId7" Type="http://schemas.openxmlformats.org/officeDocument/2006/relationships/image" Target="../media/image71.png"/><Relationship Id="rId12" Type="http://schemas.openxmlformats.org/officeDocument/2006/relationships/image" Target="../media/image75.png"/><Relationship Id="rId17" Type="http://schemas.openxmlformats.org/officeDocument/2006/relationships/image" Target="../media/image54.png"/><Relationship Id="rId25" Type="http://schemas.openxmlformats.org/officeDocument/2006/relationships/image" Target="../media/image11.png"/><Relationship Id="rId2" Type="http://schemas.openxmlformats.org/officeDocument/2006/relationships/image" Target="../media/image67.png"/><Relationship Id="rId16" Type="http://schemas.openxmlformats.org/officeDocument/2006/relationships/image" Target="../media/image1.png"/><Relationship Id="rId20"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74.png"/><Relationship Id="rId24" Type="http://schemas.openxmlformats.org/officeDocument/2006/relationships/image" Target="../media/image56.png"/><Relationship Id="rId5" Type="http://schemas.openxmlformats.org/officeDocument/2006/relationships/image" Target="../media/image70.png"/><Relationship Id="rId15" Type="http://schemas.openxmlformats.org/officeDocument/2006/relationships/image" Target="../media/image77.png"/><Relationship Id="rId23" Type="http://schemas.openxmlformats.org/officeDocument/2006/relationships/image" Target="../media/image12.png"/><Relationship Id="rId10" Type="http://schemas.openxmlformats.org/officeDocument/2006/relationships/image" Target="../media/image73.png"/><Relationship Id="rId19" Type="http://schemas.openxmlformats.org/officeDocument/2006/relationships/image" Target="../media/image78.png"/><Relationship Id="rId4" Type="http://schemas.openxmlformats.org/officeDocument/2006/relationships/image" Target="../media/image69.png"/><Relationship Id="rId9" Type="http://schemas.openxmlformats.org/officeDocument/2006/relationships/image" Target="../media/image72.png"/><Relationship Id="rId14" Type="http://schemas.openxmlformats.org/officeDocument/2006/relationships/image" Target="../media/image7.png"/><Relationship Id="rId22" Type="http://schemas.openxmlformats.org/officeDocument/2006/relationships/image" Target="../media/image81.png"/><Relationship Id="rId27"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4.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8687688">
            <a:off x="14086846" y="-4405217"/>
            <a:ext cx="8922358" cy="9404330"/>
          </a:xfrm>
          <a:prstGeom prst="rect">
            <a:avLst/>
          </a:prstGeom>
        </p:spPr>
      </p:pic>
      <p:pic>
        <p:nvPicPr>
          <p:cNvPr id="3" name="Picture 3"/>
          <p:cNvPicPr>
            <a:picLocks noChangeAspect="1"/>
          </p:cNvPicPr>
          <p:nvPr/>
        </p:nvPicPr>
        <p:blipFill>
          <a:blip r:embed="rId3"/>
          <a:srcRect/>
          <a:stretch>
            <a:fillRect/>
          </a:stretch>
        </p:blipFill>
        <p:spPr>
          <a:xfrm rot="-10013544">
            <a:off x="-2534612" y="-3564203"/>
            <a:ext cx="8825308" cy="8229600"/>
          </a:xfrm>
          <a:prstGeom prst="rect">
            <a:avLst/>
          </a:prstGeom>
        </p:spPr>
      </p:pic>
      <p:grpSp>
        <p:nvGrpSpPr>
          <p:cNvPr id="4" name="Group 4"/>
          <p:cNvGrpSpPr/>
          <p:nvPr/>
        </p:nvGrpSpPr>
        <p:grpSpPr>
          <a:xfrm>
            <a:off x="5712338" y="296948"/>
            <a:ext cx="7613598" cy="2383395"/>
            <a:chOff x="0" y="0"/>
            <a:chExt cx="10151464" cy="3177860"/>
          </a:xfrm>
        </p:grpSpPr>
        <p:sp>
          <p:nvSpPr>
            <p:cNvPr id="5" name="TextBox 5"/>
            <p:cNvSpPr txBox="1"/>
            <p:nvPr/>
          </p:nvSpPr>
          <p:spPr>
            <a:xfrm>
              <a:off x="0" y="1898195"/>
              <a:ext cx="10151464" cy="2192021"/>
            </a:xfrm>
            <a:prstGeom prst="rect">
              <a:avLst/>
            </a:prstGeom>
          </p:spPr>
          <p:txBody>
            <a:bodyPr lIns="0" tIns="0" rIns="0" bIns="0" rtlCol="0" anchor="t">
              <a:spAutoFit/>
            </a:bodyPr>
            <a:lstStyle/>
            <a:p>
              <a:pPr algn="ctr">
                <a:lnSpc>
                  <a:spcPts val="3359"/>
                </a:lnSpc>
              </a:pPr>
              <a:r>
                <a:rPr lang="en-US" sz="2399" spc="71">
                  <a:solidFill>
                    <a:srgbClr val="FFFFFF"/>
                  </a:solidFill>
                  <a:latin typeface="Fahkwang"/>
                </a:rPr>
                <a:t>TRƯỜNG KỸ THUẬT CAO ĐẲNG CAO THẮNG </a:t>
              </a:r>
            </a:p>
            <a:p>
              <a:pPr algn="ctr">
                <a:lnSpc>
                  <a:spcPts val="3359"/>
                </a:lnSpc>
              </a:pPr>
              <a:r>
                <a:rPr lang="en-US" sz="2399" spc="71">
                  <a:solidFill>
                    <a:srgbClr val="FFFFFF"/>
                  </a:solidFill>
                  <a:latin typeface="Fahkwang"/>
                </a:rPr>
                <a:t>KHOA CƠ KHÍ</a:t>
              </a:r>
            </a:p>
            <a:p>
              <a:pPr algn="ctr">
                <a:lnSpc>
                  <a:spcPts val="3359"/>
                </a:lnSpc>
              </a:pPr>
              <a:r>
                <a:rPr lang="en-US" sz="2399" spc="71">
                  <a:solidFill>
                    <a:srgbClr val="FFFFFF"/>
                  </a:solidFill>
                  <a:latin typeface="Fahkwang"/>
                </a:rPr>
                <a:t>BỘ MÔN CƠ ĐIỆN TỬ  </a:t>
              </a:r>
            </a:p>
            <a:p>
              <a:pPr algn="ctr">
                <a:lnSpc>
                  <a:spcPts val="3359"/>
                </a:lnSpc>
              </a:pPr>
              <a:r>
                <a:rPr lang="en-US" sz="2399" spc="71">
                  <a:solidFill>
                    <a:srgbClr val="FFFFFF"/>
                  </a:solidFill>
                  <a:latin typeface="Fahkwang"/>
                </a:rPr>
                <a:t> </a:t>
              </a:r>
            </a:p>
          </p:txBody>
        </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131953" y="0"/>
              <a:ext cx="1415538" cy="1415538"/>
            </a:xfrm>
            <a:prstGeom prst="rect">
              <a:avLst/>
            </a:prstGeom>
          </p:spPr>
        </p:pic>
      </p:grpSp>
      <p:pic>
        <p:nvPicPr>
          <p:cNvPr id="7" name="Picture 7"/>
          <p:cNvPicPr>
            <a:picLocks noChangeAspect="1"/>
          </p:cNvPicPr>
          <p:nvPr/>
        </p:nvPicPr>
        <p:blipFill>
          <a:blip r:embed="rId6"/>
          <a:srcRect/>
          <a:stretch>
            <a:fillRect/>
          </a:stretch>
        </p:blipFill>
        <p:spPr>
          <a:xfrm>
            <a:off x="8557745" y="159758"/>
            <a:ext cx="1328888" cy="1328888"/>
          </a:xfrm>
          <a:prstGeom prst="rect">
            <a:avLst/>
          </a:prstGeom>
        </p:spPr>
      </p:pic>
      <p:grpSp>
        <p:nvGrpSpPr>
          <p:cNvPr id="8" name="Group 8"/>
          <p:cNvGrpSpPr/>
          <p:nvPr/>
        </p:nvGrpSpPr>
        <p:grpSpPr>
          <a:xfrm>
            <a:off x="3512033" y="4187238"/>
            <a:ext cx="11263934" cy="1915838"/>
            <a:chOff x="0" y="-261755"/>
            <a:chExt cx="15018579" cy="2554450"/>
          </a:xfrm>
        </p:grpSpPr>
        <p:sp>
          <p:nvSpPr>
            <p:cNvPr id="9" name="TextBox 9"/>
            <p:cNvSpPr txBox="1"/>
            <p:nvPr/>
          </p:nvSpPr>
          <p:spPr>
            <a:xfrm>
              <a:off x="0" y="-261755"/>
              <a:ext cx="15018579" cy="1664045"/>
            </a:xfrm>
            <a:prstGeom prst="rect">
              <a:avLst/>
            </a:prstGeom>
          </p:spPr>
          <p:txBody>
            <a:bodyPr lIns="0" tIns="0" rIns="0" bIns="0" rtlCol="0" anchor="t">
              <a:spAutoFit/>
            </a:bodyPr>
            <a:lstStyle/>
            <a:p>
              <a:pPr algn="ctr">
                <a:lnSpc>
                  <a:spcPts val="9797"/>
                </a:lnSpc>
              </a:pPr>
              <a:r>
                <a:rPr lang="en-US" sz="8164">
                  <a:solidFill>
                    <a:srgbClr val="FFFFFF"/>
                  </a:solidFill>
                  <a:latin typeface="Linux Biolinum"/>
                </a:rPr>
                <a:t>BÁO CÁO ĐỒ ÁN</a:t>
              </a:r>
            </a:p>
          </p:txBody>
        </p:sp>
        <p:sp>
          <p:nvSpPr>
            <p:cNvPr id="10" name="TextBox 10"/>
            <p:cNvSpPr txBox="1"/>
            <p:nvPr/>
          </p:nvSpPr>
          <p:spPr>
            <a:xfrm>
              <a:off x="0" y="1352267"/>
              <a:ext cx="15018579" cy="940428"/>
            </a:xfrm>
            <a:prstGeom prst="rect">
              <a:avLst/>
            </a:prstGeom>
          </p:spPr>
          <p:txBody>
            <a:bodyPr lIns="0" tIns="0" rIns="0" bIns="0" rtlCol="0" anchor="t">
              <a:spAutoFit/>
            </a:bodyPr>
            <a:lstStyle/>
            <a:p>
              <a:pPr marL="0" lvl="0" indent="0" algn="ctr">
                <a:lnSpc>
                  <a:spcPts val="5456"/>
                </a:lnSpc>
                <a:spcBef>
                  <a:spcPct val="0"/>
                </a:spcBef>
              </a:pPr>
              <a:r>
                <a:rPr lang="en-US" sz="4800">
                  <a:solidFill>
                    <a:srgbClr val="FFFFFF"/>
                  </a:solidFill>
                  <a:latin typeface="Fahkwang"/>
                </a:rPr>
                <a:t>THIẾT KẾ VÀ THI CÔNG LÒ NHIỆT </a:t>
              </a:r>
            </a:p>
          </p:txBody>
        </p:sp>
      </p:grpSp>
      <p:sp>
        <p:nvSpPr>
          <p:cNvPr id="11" name="TextBox 11"/>
          <p:cNvSpPr txBox="1"/>
          <p:nvPr/>
        </p:nvSpPr>
        <p:spPr>
          <a:xfrm>
            <a:off x="7753853" y="7680414"/>
            <a:ext cx="2936672" cy="853844"/>
          </a:xfrm>
          <a:prstGeom prst="rect">
            <a:avLst/>
          </a:prstGeom>
        </p:spPr>
        <p:txBody>
          <a:bodyPr lIns="0" tIns="0" rIns="0" bIns="0" rtlCol="0" anchor="t">
            <a:spAutoFit/>
          </a:bodyPr>
          <a:lstStyle/>
          <a:p>
            <a:pPr algn="ctr">
              <a:lnSpc>
                <a:spcPts val="3477"/>
              </a:lnSpc>
            </a:pPr>
            <a:r>
              <a:rPr lang="en-US" sz="2484">
                <a:solidFill>
                  <a:srgbClr val="FFFFFF"/>
                </a:solidFill>
                <a:latin typeface="Fahkwang"/>
              </a:rPr>
              <a:t>Ngày 14/12/2022</a:t>
            </a:r>
          </a:p>
          <a:p>
            <a:pPr algn="ctr">
              <a:lnSpc>
                <a:spcPts val="3477"/>
              </a:lnSpc>
            </a:pPr>
            <a:r>
              <a:rPr lang="en-US" sz="2484">
                <a:solidFill>
                  <a:srgbClr val="FFFFFF"/>
                </a:solidFill>
                <a:latin typeface="Fahkwang"/>
              </a:rPr>
              <a:t>12 giờ  30 sáng</a:t>
            </a:r>
          </a:p>
        </p:txBody>
      </p:sp>
      <p:sp>
        <p:nvSpPr>
          <p:cNvPr id="12" name="TextBox 12"/>
          <p:cNvSpPr txBox="1"/>
          <p:nvPr/>
        </p:nvSpPr>
        <p:spPr>
          <a:xfrm>
            <a:off x="6753988" y="8881562"/>
            <a:ext cx="4936403" cy="356235"/>
          </a:xfrm>
          <a:prstGeom prst="rect">
            <a:avLst/>
          </a:prstGeom>
        </p:spPr>
        <p:txBody>
          <a:bodyPr lIns="0" tIns="0" rIns="0" bIns="0" rtlCol="0" anchor="t">
            <a:spAutoFit/>
          </a:bodyPr>
          <a:lstStyle/>
          <a:p>
            <a:pPr algn="ctr">
              <a:lnSpc>
                <a:spcPts val="2940"/>
              </a:lnSpc>
            </a:pPr>
            <a:r>
              <a:rPr lang="en-US" sz="2100">
                <a:solidFill>
                  <a:srgbClr val="FFFFFF"/>
                </a:solidFill>
                <a:latin typeface="Fahkwang Bold"/>
              </a:rPr>
              <a:t>www.caothang.edu.vn</a:t>
            </a:r>
          </a:p>
        </p:txBody>
      </p:sp>
      <p:pic>
        <p:nvPicPr>
          <p:cNvPr id="13" name="Picture 13"/>
          <p:cNvPicPr>
            <a:picLocks noChangeAspect="1"/>
          </p:cNvPicPr>
          <p:nvPr/>
        </p:nvPicPr>
        <p:blipFill>
          <a:blip r:embed="rId7"/>
          <a:srcRect/>
          <a:stretch>
            <a:fillRect/>
          </a:stretch>
        </p:blipFill>
        <p:spPr>
          <a:xfrm rot="-9449886">
            <a:off x="12473379" y="7629388"/>
            <a:ext cx="7518607" cy="468033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par>
                                <p:cTn id="7" presetID="6" presetClass="emph" presetSubtype="0" fill="hold" nodeType="withEffect">
                                  <p:stCondLst>
                                    <p:cond delay="0"/>
                                  </p:stCondLst>
                                  <p:childTnLst>
                                    <p:animScale>
                                      <p:cBhvr>
                                        <p:cTn id="8" dur="1500" fill="hold"/>
                                        <p:tgtEl>
                                          <p:spTgt spid="13"/>
                                        </p:tgtEl>
                                      </p:cBhvr>
                                      <p:by x="150000" y="150000"/>
                                    </p:animScale>
                                  </p:childTnLst>
                                </p:cTn>
                              </p:par>
                              <p:par>
                                <p:cTn id="9" presetID="6" presetClass="emph" presetSubtype="0" fill="hold" nodeType="withEffect">
                                  <p:stCondLst>
                                    <p:cond delay="0"/>
                                  </p:stCondLst>
                                  <p:childTnLst>
                                    <p:animScale>
                                      <p:cBhvr>
                                        <p:cTn id="10"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7429381"/>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2"/>
          <a:srcRect l="13578" r="13578" b="29958"/>
          <a:stretch>
            <a:fillRect/>
          </a:stretch>
        </p:blipFill>
        <p:spPr>
          <a:xfrm rot="5400000">
            <a:off x="9524479" y="2003343"/>
            <a:ext cx="8734328" cy="6280315"/>
          </a:xfrm>
          <a:prstGeom prst="rect">
            <a:avLst/>
          </a:prstGeom>
        </p:spPr>
      </p:pic>
      <p:sp>
        <p:nvSpPr>
          <p:cNvPr id="5" name="TextBox 5"/>
          <p:cNvSpPr txBox="1"/>
          <p:nvPr/>
        </p:nvSpPr>
        <p:spPr>
          <a:xfrm>
            <a:off x="1028700" y="1019175"/>
            <a:ext cx="7057604" cy="1819275"/>
          </a:xfrm>
          <a:prstGeom prst="rect">
            <a:avLst/>
          </a:prstGeom>
        </p:spPr>
        <p:txBody>
          <a:bodyPr lIns="0" tIns="0" rIns="0" bIns="0" rtlCol="0" anchor="t">
            <a:spAutoFit/>
          </a:bodyPr>
          <a:lstStyle/>
          <a:p>
            <a:pPr>
              <a:lnSpc>
                <a:spcPts val="7199"/>
              </a:lnSpc>
            </a:pPr>
            <a:r>
              <a:rPr lang="en-US" sz="5999">
                <a:solidFill>
                  <a:srgbClr val="FFFFFF"/>
                </a:solidFill>
                <a:latin typeface="Linux Biolinum"/>
              </a:rPr>
              <a:t>CẤU TẠO CỦA LÒ</a:t>
            </a:r>
          </a:p>
          <a:p>
            <a:pPr>
              <a:lnSpc>
                <a:spcPts val="7199"/>
              </a:lnSpc>
            </a:pPr>
            <a:endParaRPr lang="en-US" sz="5999">
              <a:solidFill>
                <a:srgbClr val="FFFFFF"/>
              </a:solidFill>
              <a:latin typeface="Linux Biolinum"/>
            </a:endParaRPr>
          </a:p>
        </p:txBody>
      </p:sp>
      <p:sp>
        <p:nvSpPr>
          <p:cNvPr id="6" name="TextBox 6"/>
          <p:cNvSpPr txBox="1"/>
          <p:nvPr/>
        </p:nvSpPr>
        <p:spPr>
          <a:xfrm>
            <a:off x="1028700" y="2554790"/>
            <a:ext cx="7877123" cy="4280242"/>
          </a:xfrm>
          <a:prstGeom prst="rect">
            <a:avLst/>
          </a:prstGeom>
        </p:spPr>
        <p:txBody>
          <a:bodyPr lIns="0" tIns="0" rIns="0" bIns="0" rtlCol="0" anchor="t">
            <a:spAutoFit/>
          </a:bodyPr>
          <a:lstStyle/>
          <a:p>
            <a:pPr>
              <a:lnSpc>
                <a:spcPts val="3539"/>
              </a:lnSpc>
            </a:pPr>
            <a:endParaRPr/>
          </a:p>
          <a:p>
            <a:pPr>
              <a:lnSpc>
                <a:spcPts val="5199"/>
              </a:lnSpc>
            </a:pPr>
            <a:r>
              <a:rPr lang="en-US" sz="3999">
                <a:solidFill>
                  <a:srgbClr val="FFFFFF"/>
                </a:solidFill>
                <a:latin typeface="Fahkwang"/>
              </a:rPr>
              <a:t>THANH ĐIỆN TRỞ</a:t>
            </a:r>
          </a:p>
          <a:p>
            <a:pPr>
              <a:lnSpc>
                <a:spcPts val="3900"/>
              </a:lnSpc>
            </a:pPr>
            <a:r>
              <a:rPr lang="en-US" sz="3000">
                <a:solidFill>
                  <a:srgbClr val="FFFFFF"/>
                </a:solidFill>
                <a:latin typeface="Fahkwang"/>
              </a:rPr>
              <a:t>(BỘ PHẬN GIA NHIỆT)</a:t>
            </a:r>
          </a:p>
          <a:p>
            <a:pPr>
              <a:lnSpc>
                <a:spcPts val="3539"/>
              </a:lnSpc>
            </a:pPr>
            <a:endParaRPr lang="en-US" sz="3000">
              <a:solidFill>
                <a:srgbClr val="FFFFFF"/>
              </a:solidFill>
              <a:latin typeface="Fahkwang"/>
            </a:endParaRPr>
          </a:p>
          <a:p>
            <a:pPr marL="587909" lvl="1" indent="-293955">
              <a:lnSpc>
                <a:spcPts val="3539"/>
              </a:lnSpc>
              <a:buFont typeface="Arial"/>
              <a:buChar char="•"/>
            </a:pPr>
            <a:r>
              <a:rPr lang="en-US" sz="2723">
                <a:solidFill>
                  <a:srgbClr val="FFFFFF"/>
                </a:solidFill>
                <a:latin typeface="Fahkwang"/>
              </a:rPr>
              <a:t>Bộ phận gia nhiệt cho lò biến đổi điện năng thành nhiệt năng, vì vậy cần phải có đủ các yêu cầu như: nhiệt độ chịu đựng lớn hơn nhiệt độ cực đại của lò, đường kính thanh điện trở phù hợp công suất lò,... </a:t>
            </a:r>
          </a:p>
        </p:txBody>
      </p:sp>
      <p:sp>
        <p:nvSpPr>
          <p:cNvPr id="7" name="AutoShape 7"/>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906000" y="6667500"/>
            <a:ext cx="8825308" cy="8229600"/>
          </a:xfrm>
          <a:prstGeom prst="rect">
            <a:avLst/>
          </a:prstGeom>
        </p:spPr>
      </p:pic>
      <p:pic>
        <p:nvPicPr>
          <p:cNvPr id="3" name="Picture 3"/>
          <p:cNvPicPr>
            <a:picLocks noChangeAspect="1"/>
          </p:cNvPicPr>
          <p:nvPr/>
        </p:nvPicPr>
        <p:blipFill>
          <a:blip r:embed="rId3"/>
          <a:srcRect/>
          <a:stretch>
            <a:fillRect/>
          </a:stretch>
        </p:blipFill>
        <p:spPr>
          <a:xfrm>
            <a:off x="1447800" y="6057900"/>
            <a:ext cx="10535909" cy="11105043"/>
          </a:xfrm>
          <a:prstGeom prst="rect">
            <a:avLst/>
          </a:prstGeom>
        </p:spPr>
      </p:pic>
      <p:pic>
        <p:nvPicPr>
          <p:cNvPr id="4" name="Picture 4"/>
          <p:cNvPicPr>
            <a:picLocks noChangeAspect="1"/>
          </p:cNvPicPr>
          <p:nvPr/>
        </p:nvPicPr>
        <p:blipFill>
          <a:blip r:embed="rId2"/>
          <a:srcRect/>
          <a:stretch>
            <a:fillRect/>
          </a:stretch>
        </p:blipFill>
        <p:spPr>
          <a:xfrm rot="-10303164">
            <a:off x="-3491985" y="4964864"/>
            <a:ext cx="8825308" cy="8229600"/>
          </a:xfrm>
          <a:prstGeom prst="rect">
            <a:avLst/>
          </a:prstGeom>
        </p:spPr>
      </p:pic>
      <p:grpSp>
        <p:nvGrpSpPr>
          <p:cNvPr id="5" name="Group 5"/>
          <p:cNvGrpSpPr/>
          <p:nvPr/>
        </p:nvGrpSpPr>
        <p:grpSpPr>
          <a:xfrm>
            <a:off x="2440934" y="1221623"/>
            <a:ext cx="13406133" cy="2222127"/>
            <a:chOff x="0" y="0"/>
            <a:chExt cx="17874844" cy="2962836"/>
          </a:xfrm>
        </p:grpSpPr>
        <p:sp>
          <p:nvSpPr>
            <p:cNvPr id="6" name="TextBox 6"/>
            <p:cNvSpPr txBox="1"/>
            <p:nvPr/>
          </p:nvSpPr>
          <p:spPr>
            <a:xfrm>
              <a:off x="0" y="-19050"/>
              <a:ext cx="17874844" cy="1962150"/>
            </a:xfrm>
            <a:prstGeom prst="rect">
              <a:avLst/>
            </a:prstGeom>
          </p:spPr>
          <p:txBody>
            <a:bodyPr lIns="0" tIns="0" rIns="0" bIns="0" rtlCol="0" anchor="t">
              <a:spAutoFit/>
            </a:bodyPr>
            <a:lstStyle/>
            <a:p>
              <a:pPr algn="ctr">
                <a:lnSpc>
                  <a:spcPts val="11519"/>
                </a:lnSpc>
              </a:pPr>
              <a:r>
                <a:rPr lang="en-US" sz="9599" b="1" u="sng">
                  <a:solidFill>
                    <a:srgbClr val="FFFFFF"/>
                  </a:solidFill>
                  <a:latin typeface="Linux Biolinum"/>
                </a:rPr>
                <a:t>CHƯƠNG 2</a:t>
              </a:r>
            </a:p>
          </p:txBody>
        </p:sp>
        <p:sp>
          <p:nvSpPr>
            <p:cNvPr id="7" name="TextBox 7"/>
            <p:cNvSpPr txBox="1"/>
            <p:nvPr/>
          </p:nvSpPr>
          <p:spPr>
            <a:xfrm>
              <a:off x="0" y="2125727"/>
              <a:ext cx="17874844" cy="837142"/>
            </a:xfrm>
            <a:prstGeom prst="rect">
              <a:avLst/>
            </a:prstGeom>
          </p:spPr>
          <p:txBody>
            <a:bodyPr lIns="0" tIns="0" rIns="0" bIns="0" rtlCol="0" anchor="t">
              <a:spAutoFit/>
            </a:bodyPr>
            <a:lstStyle/>
            <a:p>
              <a:pPr algn="ctr">
                <a:lnSpc>
                  <a:spcPts val="5199"/>
                </a:lnSpc>
              </a:pPr>
              <a:r>
                <a:rPr lang="en-US" sz="3999">
                  <a:solidFill>
                    <a:srgbClr val="FFFFFF"/>
                  </a:solidFill>
                  <a:latin typeface="Fahkwang"/>
                </a:rPr>
                <a:t>GIỚI THIỆU CÁC PHÂN TỬ TRONG MÔ HÌNH</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4"/>
                                        </p:tgtEl>
                                      </p:cBhvr>
                                      <p:by x="150000" y="150000"/>
                                    </p:animScale>
                                  </p:childTnLst>
                                </p:cTn>
                              </p:par>
                              <p:par>
                                <p:cTn id="7" presetID="6" presetClass="emph" presetSubtype="0" fill="hold" nodeType="withEffect">
                                  <p:stCondLst>
                                    <p:cond delay="0"/>
                                  </p:stCondLst>
                                  <p:childTnLst>
                                    <p:animScale>
                                      <p:cBhvr>
                                        <p:cTn id="8" dur="2000" fill="hold"/>
                                        <p:tgtEl>
                                          <p:spTgt spid="3"/>
                                        </p:tgtEl>
                                      </p:cBhvr>
                                      <p:by x="150000" y="150000"/>
                                    </p:animScale>
                                  </p:childTnLst>
                                </p:cTn>
                              </p:par>
                              <p:par>
                                <p:cTn id="9" presetID="6" presetClass="emph" presetSubtype="0" fill="hold" nodeType="withEffect">
                                  <p:stCondLst>
                                    <p:cond delay="0"/>
                                  </p:stCondLst>
                                  <p:childTnLst>
                                    <p:animScale>
                                      <p:cBhvr>
                                        <p:cTn id="10"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204704" y="-1282584"/>
            <a:ext cx="8842621" cy="7726240"/>
          </a:xfrm>
          <a:prstGeom prst="rect">
            <a:avLst/>
          </a:prstGeom>
        </p:spPr>
      </p:pic>
      <p:pic>
        <p:nvPicPr>
          <p:cNvPr id="3" name="Picture 3"/>
          <p:cNvPicPr>
            <a:picLocks noChangeAspect="1"/>
          </p:cNvPicPr>
          <p:nvPr/>
        </p:nvPicPr>
        <p:blipFill>
          <a:blip r:embed="rId3"/>
          <a:srcRect l="389" r="389"/>
          <a:stretch>
            <a:fillRect/>
          </a:stretch>
        </p:blipFill>
        <p:spPr>
          <a:xfrm rot="-8997047">
            <a:off x="14763529" y="3357971"/>
            <a:ext cx="5724112" cy="9757432"/>
          </a:xfrm>
          <a:prstGeom prst="rect">
            <a:avLst/>
          </a:prstGeom>
        </p:spPr>
      </p:pic>
      <p:sp>
        <p:nvSpPr>
          <p:cNvPr id="5" name="TextBox 5"/>
          <p:cNvSpPr txBox="1"/>
          <p:nvPr/>
        </p:nvSpPr>
        <p:spPr>
          <a:xfrm>
            <a:off x="2568120" y="253365"/>
            <a:ext cx="13151759" cy="1464945"/>
          </a:xfrm>
          <a:prstGeom prst="rect">
            <a:avLst/>
          </a:prstGeom>
        </p:spPr>
        <p:txBody>
          <a:bodyPr lIns="0" tIns="0" rIns="0" bIns="0" rtlCol="0" anchor="t">
            <a:spAutoFit/>
          </a:bodyPr>
          <a:lstStyle/>
          <a:p>
            <a:pPr algn="ctr">
              <a:lnSpc>
                <a:spcPts val="5880"/>
              </a:lnSpc>
            </a:pPr>
            <a:r>
              <a:rPr lang="en-US" sz="4200">
                <a:solidFill>
                  <a:srgbClr val="FFFFFF"/>
                </a:solidFill>
                <a:latin typeface="Linux Biolinum"/>
              </a:rPr>
              <a:t>SƠ ĐỒ KHỐI VÀ NHIỆM VỤ CỦA MỖI KHỐI  </a:t>
            </a:r>
          </a:p>
          <a:p>
            <a:pPr algn="ctr">
              <a:lnSpc>
                <a:spcPts val="5880"/>
              </a:lnSpc>
            </a:pPr>
            <a:endParaRPr lang="en-US" sz="4200">
              <a:solidFill>
                <a:srgbClr val="FFFFFF"/>
              </a:solidFill>
              <a:latin typeface="Linux Biolinum"/>
            </a:endParaRPr>
          </a:p>
        </p:txBody>
      </p:sp>
      <p:pic>
        <p:nvPicPr>
          <p:cNvPr id="7" name="Picture 6">
            <a:extLst>
              <a:ext uri="{FF2B5EF4-FFF2-40B4-BE49-F238E27FC236}">
                <a16:creationId xmlns:a16="http://schemas.microsoft.com/office/drawing/2014/main" id="{889A5019-40C7-20EC-97D7-3F90CE461F73}"/>
              </a:ext>
            </a:extLst>
          </p:cNvPr>
          <p:cNvPicPr>
            <a:picLocks noChangeAspect="1"/>
          </p:cNvPicPr>
          <p:nvPr/>
        </p:nvPicPr>
        <p:blipFill>
          <a:blip r:embed="rId4"/>
          <a:stretch>
            <a:fillRect/>
          </a:stretch>
        </p:blipFill>
        <p:spPr>
          <a:xfrm>
            <a:off x="2715710" y="1226739"/>
            <a:ext cx="12856577" cy="8803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par>
                                <p:cTn id="7" presetID="6" presetClass="emph" presetSubtype="0" fill="hold" nodeType="withEffect">
                                  <p:stCondLst>
                                    <p:cond delay="0"/>
                                  </p:stCondLst>
                                  <p:childTnLst>
                                    <p:animScale>
                                      <p:cBhvr>
                                        <p:cTn id="8"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1028700" y="480378"/>
            <a:ext cx="12583547" cy="1638300"/>
          </a:xfrm>
          <a:prstGeom prst="rect">
            <a:avLst/>
          </a:prstGeom>
        </p:spPr>
        <p:txBody>
          <a:bodyPr lIns="0" tIns="0" rIns="0" bIns="0" rtlCol="0" anchor="t">
            <a:spAutoFit/>
          </a:bodyPr>
          <a:lstStyle/>
          <a:p>
            <a:pPr>
              <a:lnSpc>
                <a:spcPts val="6480"/>
              </a:lnSpc>
            </a:pPr>
            <a:r>
              <a:rPr lang="en-US" sz="5400">
                <a:solidFill>
                  <a:srgbClr val="FFFFFF"/>
                </a:solidFill>
                <a:latin typeface="Linux Biolinum"/>
              </a:rPr>
              <a:t>BỘ NGUỒN </a:t>
            </a:r>
          </a:p>
          <a:p>
            <a:pPr>
              <a:lnSpc>
                <a:spcPts val="6480"/>
              </a:lnSpc>
            </a:pPr>
            <a:endParaRPr lang="en-US" sz="5400">
              <a:solidFill>
                <a:srgbClr val="FFFFFF"/>
              </a:solidFill>
              <a:latin typeface="Linux Biolinum"/>
            </a:endParaRPr>
          </a:p>
        </p:txBody>
      </p:sp>
      <p:pic>
        <p:nvPicPr>
          <p:cNvPr id="3" name="Picture 3"/>
          <p:cNvPicPr>
            <a:picLocks noChangeAspect="1"/>
          </p:cNvPicPr>
          <p:nvPr/>
        </p:nvPicPr>
        <p:blipFill>
          <a:blip r:embed="rId2"/>
          <a:srcRect/>
          <a:stretch>
            <a:fillRect/>
          </a:stretch>
        </p:blipFill>
        <p:spPr>
          <a:xfrm rot="10314521">
            <a:off x="14465839" y="-1922470"/>
            <a:ext cx="7672032" cy="12474848"/>
          </a:xfrm>
          <a:prstGeom prst="rect">
            <a:avLst/>
          </a:prstGeom>
        </p:spPr>
      </p:pic>
      <p:sp>
        <p:nvSpPr>
          <p:cNvPr id="4" name="AutoShape 4"/>
          <p:cNvSpPr/>
          <p:nvPr/>
        </p:nvSpPr>
        <p:spPr>
          <a:xfrm rot="-10800000">
            <a:off x="1028700" y="1299528"/>
            <a:ext cx="8115300"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a:off x="3336161" y="2118678"/>
            <a:ext cx="10603171" cy="10603171"/>
          </a:xfrm>
          <a:prstGeom prst="rect">
            <a:avLst/>
          </a:prstGeom>
        </p:spPr>
      </p:pic>
      <p:sp>
        <p:nvSpPr>
          <p:cNvPr id="6" name="TextBox 6"/>
          <p:cNvSpPr txBox="1"/>
          <p:nvPr/>
        </p:nvSpPr>
        <p:spPr>
          <a:xfrm>
            <a:off x="1028700" y="2438993"/>
            <a:ext cx="13201525" cy="2717800"/>
          </a:xfrm>
          <a:prstGeom prst="rect">
            <a:avLst/>
          </a:prstGeom>
        </p:spPr>
        <p:txBody>
          <a:bodyPr lIns="0" tIns="0" rIns="0" bIns="0" rtlCol="0" anchor="t">
            <a:spAutoFit/>
          </a:bodyPr>
          <a:lstStyle/>
          <a:p>
            <a:pPr marL="755651" lvl="1" indent="-377825">
              <a:lnSpc>
                <a:spcPts val="4550"/>
              </a:lnSpc>
              <a:buFont typeface="Arial"/>
              <a:buChar char="•"/>
            </a:pPr>
            <a:r>
              <a:rPr lang="en-US" sz="3500">
                <a:solidFill>
                  <a:srgbClr val="FFFFFF"/>
                </a:solidFill>
                <a:latin typeface="Fahkwang"/>
              </a:rPr>
              <a:t>Sử dụng bộ nguồn 24V cung cấp điện năng cho toàn hệ thống</a:t>
            </a:r>
          </a:p>
          <a:p>
            <a:pPr>
              <a:lnSpc>
                <a:spcPts val="3539"/>
              </a:lnSpc>
            </a:pPr>
            <a:endParaRPr lang="en-US" sz="3500">
              <a:solidFill>
                <a:srgbClr val="FFFFFF"/>
              </a:solidFill>
              <a:latin typeface="Fahkwang"/>
            </a:endParaRPr>
          </a:p>
          <a:p>
            <a:pPr>
              <a:lnSpc>
                <a:spcPts val="4550"/>
              </a:lnSpc>
            </a:pPr>
            <a:endParaRPr lang="en-US" sz="3500">
              <a:solidFill>
                <a:srgbClr val="FFFFFF"/>
              </a:solidFill>
              <a:latin typeface="Fahkwang"/>
            </a:endParaRPr>
          </a:p>
          <a:p>
            <a:pPr>
              <a:lnSpc>
                <a:spcPts val="4550"/>
              </a:lnSpc>
            </a:pPr>
            <a:endParaRPr lang="en-US" sz="35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1028700" y="480378"/>
            <a:ext cx="12583547" cy="1638300"/>
          </a:xfrm>
          <a:prstGeom prst="rect">
            <a:avLst/>
          </a:prstGeom>
        </p:spPr>
        <p:txBody>
          <a:bodyPr lIns="0" tIns="0" rIns="0" bIns="0" rtlCol="0" anchor="t">
            <a:spAutoFit/>
          </a:bodyPr>
          <a:lstStyle/>
          <a:p>
            <a:pPr>
              <a:lnSpc>
                <a:spcPts val="6480"/>
              </a:lnSpc>
            </a:pPr>
            <a:r>
              <a:rPr lang="en-US" sz="5400">
                <a:solidFill>
                  <a:srgbClr val="FFFFFF"/>
                </a:solidFill>
                <a:latin typeface="Linux Biolinum"/>
              </a:rPr>
              <a:t>BỘ NGUỒN </a:t>
            </a:r>
          </a:p>
          <a:p>
            <a:pPr>
              <a:lnSpc>
                <a:spcPts val="6480"/>
              </a:lnSpc>
            </a:pPr>
            <a:endParaRPr lang="en-US" sz="5400">
              <a:solidFill>
                <a:srgbClr val="FFFFFF"/>
              </a:solidFill>
              <a:latin typeface="Linux Biolinum"/>
            </a:endParaRPr>
          </a:p>
        </p:txBody>
      </p:sp>
      <p:pic>
        <p:nvPicPr>
          <p:cNvPr id="3" name="Picture 3"/>
          <p:cNvPicPr>
            <a:picLocks noChangeAspect="1"/>
          </p:cNvPicPr>
          <p:nvPr/>
        </p:nvPicPr>
        <p:blipFill>
          <a:blip r:embed="rId2"/>
          <a:srcRect/>
          <a:stretch>
            <a:fillRect/>
          </a:stretch>
        </p:blipFill>
        <p:spPr>
          <a:xfrm rot="5145633">
            <a:off x="5665636" y="5706757"/>
            <a:ext cx="7672032" cy="12474848"/>
          </a:xfrm>
          <a:prstGeom prst="rect">
            <a:avLst/>
          </a:prstGeom>
        </p:spPr>
      </p:pic>
      <p:sp>
        <p:nvSpPr>
          <p:cNvPr id="4" name="AutoShape 4"/>
          <p:cNvSpPr/>
          <p:nvPr/>
        </p:nvSpPr>
        <p:spPr>
          <a:xfrm rot="-10800000">
            <a:off x="1028700" y="1299528"/>
            <a:ext cx="8115300" cy="0"/>
          </a:xfrm>
          <a:prstGeom prst="line">
            <a:avLst/>
          </a:prstGeom>
          <a:ln w="9525" cap="rnd">
            <a:solidFill>
              <a:srgbClr val="FFFFFF"/>
            </a:solidFill>
            <a:prstDash val="solid"/>
            <a:headEnd type="none" w="sm" len="sm"/>
            <a:tailEnd type="none" w="sm" len="sm"/>
          </a:ln>
        </p:spPr>
      </p:sp>
      <p:sp>
        <p:nvSpPr>
          <p:cNvPr id="5" name="TextBox 5"/>
          <p:cNvSpPr txBox="1"/>
          <p:nvPr/>
        </p:nvSpPr>
        <p:spPr>
          <a:xfrm>
            <a:off x="9148762" y="2090103"/>
            <a:ext cx="4693184" cy="5127625"/>
          </a:xfrm>
          <a:prstGeom prst="rect">
            <a:avLst/>
          </a:prstGeom>
        </p:spPr>
        <p:txBody>
          <a:bodyPr lIns="0" tIns="0" rIns="0" bIns="0" rtlCol="0" anchor="t">
            <a:spAutoFit/>
          </a:bodyPr>
          <a:lstStyle/>
          <a:p>
            <a:pPr>
              <a:lnSpc>
                <a:spcPts val="4550"/>
              </a:lnSpc>
            </a:pPr>
            <a:endParaRPr/>
          </a:p>
          <a:p>
            <a:pPr marL="755651" lvl="1" indent="-377825">
              <a:lnSpc>
                <a:spcPts val="4550"/>
              </a:lnSpc>
              <a:buFont typeface="Arial"/>
              <a:buChar char="•"/>
            </a:pPr>
            <a:r>
              <a:rPr lang="en-US" sz="3500">
                <a:solidFill>
                  <a:srgbClr val="FFFFFF"/>
                </a:solidFill>
                <a:latin typeface="Fahkwang"/>
              </a:rPr>
              <a:t>Bộ hạ áp LM317 hạ áp từ 24v xuống 12v sự dụng cho toàn bộ hệ thống đèn và quạt của mô hình.</a:t>
            </a:r>
          </a:p>
          <a:p>
            <a:pPr>
              <a:lnSpc>
                <a:spcPts val="4550"/>
              </a:lnSpc>
            </a:pPr>
            <a:endParaRPr lang="en-US" sz="3500">
              <a:solidFill>
                <a:srgbClr val="FFFFFF"/>
              </a:solidFill>
              <a:latin typeface="Fahkwang"/>
            </a:endParaRPr>
          </a:p>
        </p:txBody>
      </p:sp>
      <p:sp>
        <p:nvSpPr>
          <p:cNvPr id="6" name="AutoShape 6"/>
          <p:cNvSpPr/>
          <p:nvPr/>
        </p:nvSpPr>
        <p:spPr>
          <a:xfrm rot="5400000">
            <a:off x="5630249" y="5739786"/>
            <a:ext cx="7027503"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3"/>
          <a:srcRect/>
          <a:stretch>
            <a:fillRect/>
          </a:stretch>
        </p:blipFill>
        <p:spPr>
          <a:xfrm>
            <a:off x="582959" y="5543519"/>
            <a:ext cx="7115221" cy="4743481"/>
          </a:xfrm>
          <a:prstGeom prst="rect">
            <a:avLst/>
          </a:prstGeom>
        </p:spPr>
      </p:pic>
      <p:pic>
        <p:nvPicPr>
          <p:cNvPr id="8" name="Picture 8"/>
          <p:cNvPicPr>
            <a:picLocks noChangeAspect="1"/>
          </p:cNvPicPr>
          <p:nvPr/>
        </p:nvPicPr>
        <p:blipFill>
          <a:blip r:embed="rId4"/>
          <a:srcRect/>
          <a:stretch>
            <a:fillRect/>
          </a:stretch>
        </p:blipFill>
        <p:spPr>
          <a:xfrm>
            <a:off x="11931042" y="4039248"/>
            <a:ext cx="6356958" cy="6356958"/>
          </a:xfrm>
          <a:prstGeom prst="rect">
            <a:avLst/>
          </a:prstGeom>
        </p:spPr>
      </p:pic>
      <p:sp>
        <p:nvSpPr>
          <p:cNvPr id="9" name="TextBox 9"/>
          <p:cNvSpPr txBox="1"/>
          <p:nvPr/>
        </p:nvSpPr>
        <p:spPr>
          <a:xfrm>
            <a:off x="1028700" y="2090103"/>
            <a:ext cx="4675628" cy="5008734"/>
          </a:xfrm>
          <a:prstGeom prst="rect">
            <a:avLst/>
          </a:prstGeom>
        </p:spPr>
        <p:txBody>
          <a:bodyPr lIns="0" tIns="0" rIns="0" bIns="0" rtlCol="0" anchor="t">
            <a:spAutoFit/>
          </a:bodyPr>
          <a:lstStyle/>
          <a:p>
            <a:pPr>
              <a:lnSpc>
                <a:spcPts val="3539"/>
              </a:lnSpc>
            </a:pPr>
            <a:endParaRPr/>
          </a:p>
          <a:p>
            <a:pPr marL="755651" lvl="1" indent="-377825">
              <a:lnSpc>
                <a:spcPts val="4550"/>
              </a:lnSpc>
              <a:buFont typeface="Arial"/>
              <a:buChar char="•"/>
            </a:pPr>
            <a:r>
              <a:rPr lang="en-US" sz="3500">
                <a:solidFill>
                  <a:srgbClr val="FFFFFF"/>
                </a:solidFill>
                <a:latin typeface="Fahkwang"/>
              </a:rPr>
              <a:t>Bộ hạ áp LM2596 hạ từ 24V xuống 5V sự dụng cho ARDUINO UNO R3.</a:t>
            </a:r>
          </a:p>
          <a:p>
            <a:pPr>
              <a:lnSpc>
                <a:spcPts val="4550"/>
              </a:lnSpc>
            </a:pPr>
            <a:endParaRPr lang="en-US" sz="3500">
              <a:solidFill>
                <a:srgbClr val="FFFFFF"/>
              </a:solidFill>
              <a:latin typeface="Fahkwang"/>
            </a:endParaRPr>
          </a:p>
          <a:p>
            <a:pPr>
              <a:lnSpc>
                <a:spcPts val="4550"/>
              </a:lnSpc>
            </a:pPr>
            <a:endParaRPr lang="en-US" sz="35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1028700" y="480378"/>
            <a:ext cx="12583547" cy="1638300"/>
          </a:xfrm>
          <a:prstGeom prst="rect">
            <a:avLst/>
          </a:prstGeom>
        </p:spPr>
        <p:txBody>
          <a:bodyPr lIns="0" tIns="0" rIns="0" bIns="0" rtlCol="0" anchor="t">
            <a:spAutoFit/>
          </a:bodyPr>
          <a:lstStyle/>
          <a:p>
            <a:pPr>
              <a:lnSpc>
                <a:spcPts val="6480"/>
              </a:lnSpc>
            </a:pPr>
            <a:r>
              <a:rPr lang="en-US" sz="5400">
                <a:solidFill>
                  <a:srgbClr val="FFFFFF"/>
                </a:solidFill>
                <a:latin typeface="Linux Biolinum"/>
              </a:rPr>
              <a:t>BỘ ĐIỀU KHIỂN </a:t>
            </a:r>
          </a:p>
          <a:p>
            <a:pPr>
              <a:lnSpc>
                <a:spcPts val="6480"/>
              </a:lnSpc>
            </a:pPr>
            <a:endParaRPr lang="en-US" sz="5400">
              <a:solidFill>
                <a:srgbClr val="FFFFFF"/>
              </a:solidFill>
              <a:latin typeface="Linux Biolinum"/>
            </a:endParaRPr>
          </a:p>
        </p:txBody>
      </p:sp>
      <p:pic>
        <p:nvPicPr>
          <p:cNvPr id="3" name="Picture 3"/>
          <p:cNvPicPr>
            <a:picLocks noChangeAspect="1"/>
          </p:cNvPicPr>
          <p:nvPr/>
        </p:nvPicPr>
        <p:blipFill>
          <a:blip r:embed="rId2"/>
          <a:srcRect/>
          <a:stretch>
            <a:fillRect/>
          </a:stretch>
        </p:blipFill>
        <p:spPr>
          <a:xfrm rot="10314521">
            <a:off x="-3601087" y="5621330"/>
            <a:ext cx="7672032" cy="12474848"/>
          </a:xfrm>
          <a:prstGeom prst="rect">
            <a:avLst/>
          </a:prstGeom>
        </p:spPr>
      </p:pic>
      <p:sp>
        <p:nvSpPr>
          <p:cNvPr id="4" name="AutoShape 4"/>
          <p:cNvSpPr/>
          <p:nvPr/>
        </p:nvSpPr>
        <p:spPr>
          <a:xfrm rot="-10800000">
            <a:off x="1028700" y="1299528"/>
            <a:ext cx="8115300"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a:off x="6153174" y="4712709"/>
            <a:ext cx="7492720" cy="5294855"/>
          </a:xfrm>
          <a:prstGeom prst="rect">
            <a:avLst/>
          </a:prstGeom>
        </p:spPr>
      </p:pic>
      <p:sp>
        <p:nvSpPr>
          <p:cNvPr id="6" name="TextBox 6"/>
          <p:cNvSpPr txBox="1"/>
          <p:nvPr/>
        </p:nvSpPr>
        <p:spPr>
          <a:xfrm>
            <a:off x="1028700" y="2091330"/>
            <a:ext cx="13201525" cy="3413125"/>
          </a:xfrm>
          <a:prstGeom prst="rect">
            <a:avLst/>
          </a:prstGeom>
        </p:spPr>
        <p:txBody>
          <a:bodyPr lIns="0" tIns="0" rIns="0" bIns="0" rtlCol="0" anchor="t">
            <a:spAutoFit/>
          </a:bodyPr>
          <a:lstStyle/>
          <a:p>
            <a:pPr>
              <a:lnSpc>
                <a:spcPts val="4550"/>
              </a:lnSpc>
            </a:pPr>
            <a:r>
              <a:rPr lang="en-US" sz="3500">
                <a:solidFill>
                  <a:srgbClr val="FFFFFF"/>
                </a:solidFill>
                <a:latin typeface="Fahkwang"/>
              </a:rPr>
              <a:t>Arduino UNO R3</a:t>
            </a:r>
          </a:p>
          <a:p>
            <a:pPr marL="755651" lvl="1" indent="-377825">
              <a:lnSpc>
                <a:spcPts val="4550"/>
              </a:lnSpc>
              <a:buFont typeface="Arial"/>
              <a:buChar char="•"/>
            </a:pPr>
            <a:r>
              <a:rPr lang="en-US" sz="3500">
                <a:solidFill>
                  <a:srgbClr val="FFFFFF"/>
                </a:solidFill>
                <a:latin typeface="Fahkwang"/>
              </a:rPr>
              <a:t> Bộ não này có thể xử lý các tác vụ đơn giản như điều khiển đèn LED nhấp nháy, xử lý tín hiệu cho ô tô điều khiển từ xa, lập trạm đo nhiệt độ - độ ẩm và hiển thị trên màn hình LCD, … </a:t>
            </a:r>
          </a:p>
          <a:p>
            <a:pPr>
              <a:lnSpc>
                <a:spcPts val="4550"/>
              </a:lnSpc>
            </a:pPr>
            <a:endParaRPr lang="en-US" sz="35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1028700" y="480378"/>
            <a:ext cx="12583547" cy="1638300"/>
          </a:xfrm>
          <a:prstGeom prst="rect">
            <a:avLst/>
          </a:prstGeom>
        </p:spPr>
        <p:txBody>
          <a:bodyPr lIns="0" tIns="0" rIns="0" bIns="0" rtlCol="0" anchor="t">
            <a:spAutoFit/>
          </a:bodyPr>
          <a:lstStyle/>
          <a:p>
            <a:pPr>
              <a:lnSpc>
                <a:spcPts val="6480"/>
              </a:lnSpc>
            </a:pPr>
            <a:r>
              <a:rPr lang="en-US" sz="5400">
                <a:solidFill>
                  <a:srgbClr val="FFFFFF"/>
                </a:solidFill>
                <a:latin typeface="Linux Biolinum"/>
              </a:rPr>
              <a:t>BỘ ĐIỀU KHIỂN </a:t>
            </a:r>
          </a:p>
          <a:p>
            <a:pPr>
              <a:lnSpc>
                <a:spcPts val="6480"/>
              </a:lnSpc>
            </a:pPr>
            <a:endParaRPr lang="en-US" sz="5400">
              <a:solidFill>
                <a:srgbClr val="FFFFFF"/>
              </a:solidFill>
              <a:latin typeface="Linux Biolinum"/>
            </a:endParaRPr>
          </a:p>
        </p:txBody>
      </p:sp>
      <p:pic>
        <p:nvPicPr>
          <p:cNvPr id="3" name="Picture 3"/>
          <p:cNvPicPr>
            <a:picLocks noChangeAspect="1"/>
          </p:cNvPicPr>
          <p:nvPr/>
        </p:nvPicPr>
        <p:blipFill>
          <a:blip r:embed="rId2"/>
          <a:srcRect/>
          <a:stretch>
            <a:fillRect/>
          </a:stretch>
        </p:blipFill>
        <p:spPr>
          <a:xfrm rot="7743930">
            <a:off x="8027398" y="-7427557"/>
            <a:ext cx="7672032" cy="12474848"/>
          </a:xfrm>
          <a:prstGeom prst="rect">
            <a:avLst/>
          </a:prstGeom>
        </p:spPr>
      </p:pic>
      <p:sp>
        <p:nvSpPr>
          <p:cNvPr id="4" name="AutoShape 4"/>
          <p:cNvSpPr/>
          <p:nvPr/>
        </p:nvSpPr>
        <p:spPr>
          <a:xfrm rot="-10800000">
            <a:off x="1028700" y="1299528"/>
            <a:ext cx="8115300" cy="0"/>
          </a:xfrm>
          <a:prstGeom prst="line">
            <a:avLst/>
          </a:prstGeom>
          <a:ln w="9525" cap="rnd">
            <a:solidFill>
              <a:srgbClr val="FFFFFF"/>
            </a:solidFill>
            <a:prstDash val="solid"/>
            <a:headEnd type="none" w="sm" len="sm"/>
            <a:tailEnd type="none" w="sm" len="sm"/>
          </a:ln>
        </p:spPr>
      </p:sp>
      <p:sp>
        <p:nvSpPr>
          <p:cNvPr id="5" name="TextBox 5"/>
          <p:cNvSpPr txBox="1"/>
          <p:nvPr/>
        </p:nvSpPr>
        <p:spPr>
          <a:xfrm>
            <a:off x="1028700" y="1270953"/>
            <a:ext cx="7752543" cy="4448175"/>
          </a:xfrm>
          <a:prstGeom prst="rect">
            <a:avLst/>
          </a:prstGeom>
        </p:spPr>
        <p:txBody>
          <a:bodyPr lIns="0" tIns="0" rIns="0" bIns="0" rtlCol="0" anchor="t">
            <a:spAutoFit/>
          </a:bodyPr>
          <a:lstStyle/>
          <a:p>
            <a:pPr>
              <a:lnSpc>
                <a:spcPts val="3900"/>
              </a:lnSpc>
            </a:pPr>
            <a:endParaRPr/>
          </a:p>
          <a:p>
            <a:pPr>
              <a:lnSpc>
                <a:spcPts val="3900"/>
              </a:lnSpc>
            </a:pPr>
            <a:r>
              <a:rPr lang="en-US" sz="3000">
                <a:solidFill>
                  <a:srgbClr val="FFFFFF"/>
                </a:solidFill>
                <a:latin typeface="Fahkwang"/>
              </a:rPr>
              <a:t>Bộ chuyển đổi tín hiệu nhiệt: </a:t>
            </a:r>
          </a:p>
          <a:p>
            <a:pPr marL="647700" lvl="1" indent="-323850">
              <a:lnSpc>
                <a:spcPts val="3900"/>
              </a:lnSpc>
              <a:buFont typeface="Arial"/>
              <a:buChar char="•"/>
            </a:pPr>
            <a:r>
              <a:rPr lang="en-US" sz="3000">
                <a:solidFill>
                  <a:srgbClr val="FFFFFF"/>
                </a:solidFill>
                <a:latin typeface="Fahkwang"/>
              </a:rPr>
              <a:t>Modun A8H22: đọc tín hiệu điện từ Pt100</a:t>
            </a:r>
          </a:p>
          <a:p>
            <a:pPr marL="647700" lvl="1" indent="-323850">
              <a:lnSpc>
                <a:spcPts val="3900"/>
              </a:lnSpc>
              <a:buFont typeface="Arial"/>
              <a:buChar char="•"/>
            </a:pPr>
            <a:r>
              <a:rPr lang="en-US" sz="3000">
                <a:solidFill>
                  <a:srgbClr val="FFFFFF"/>
                </a:solidFill>
                <a:latin typeface="Fahkwang"/>
              </a:rPr>
              <a:t>Giới hạn đo của A8H22</a:t>
            </a:r>
          </a:p>
          <a:p>
            <a:pPr>
              <a:lnSpc>
                <a:spcPts val="3900"/>
              </a:lnSpc>
            </a:pPr>
            <a:r>
              <a:rPr lang="en-US" sz="3000">
                <a:solidFill>
                  <a:srgbClr val="FFFFFF"/>
                </a:solidFill>
                <a:latin typeface="Fahkwang"/>
              </a:rPr>
              <a:t>       Max: 400 độ C</a:t>
            </a:r>
          </a:p>
          <a:p>
            <a:pPr>
              <a:lnSpc>
                <a:spcPts val="3900"/>
              </a:lnSpc>
            </a:pPr>
            <a:r>
              <a:rPr lang="en-US" sz="3000">
                <a:solidFill>
                  <a:srgbClr val="FFFFFF"/>
                </a:solidFill>
                <a:latin typeface="Fahkwang"/>
              </a:rPr>
              <a:t>       Min: 0 độ C</a:t>
            </a:r>
          </a:p>
          <a:p>
            <a:pPr>
              <a:lnSpc>
                <a:spcPts val="3900"/>
              </a:lnSpc>
            </a:pPr>
            <a:endParaRPr lang="en-US" sz="3000">
              <a:solidFill>
                <a:srgbClr val="FFFFFF"/>
              </a:solidFill>
              <a:latin typeface="Fahkwang"/>
            </a:endParaRPr>
          </a:p>
          <a:p>
            <a:pPr>
              <a:lnSpc>
                <a:spcPts val="3900"/>
              </a:lnSpc>
            </a:pPr>
            <a:endParaRPr lang="en-US" sz="3000">
              <a:solidFill>
                <a:srgbClr val="FFFFFF"/>
              </a:solidFill>
              <a:latin typeface="Fahkwang"/>
            </a:endParaRPr>
          </a:p>
        </p:txBody>
      </p:sp>
      <p:sp>
        <p:nvSpPr>
          <p:cNvPr id="6" name="TextBox 6"/>
          <p:cNvSpPr txBox="1"/>
          <p:nvPr/>
        </p:nvSpPr>
        <p:spPr>
          <a:xfrm>
            <a:off x="1028700" y="4769674"/>
            <a:ext cx="9964074" cy="4943475"/>
          </a:xfrm>
          <a:prstGeom prst="rect">
            <a:avLst/>
          </a:prstGeom>
        </p:spPr>
        <p:txBody>
          <a:bodyPr lIns="0" tIns="0" rIns="0" bIns="0" rtlCol="0" anchor="t">
            <a:spAutoFit/>
          </a:bodyPr>
          <a:lstStyle/>
          <a:p>
            <a:pPr>
              <a:lnSpc>
                <a:spcPts val="3900"/>
              </a:lnSpc>
            </a:pPr>
            <a:endParaRPr>
              <a:solidFill>
                <a:schemeClr val="bg1"/>
              </a:solidFill>
            </a:endParaRPr>
          </a:p>
          <a:p>
            <a:pPr>
              <a:lnSpc>
                <a:spcPts val="3900"/>
              </a:lnSpc>
            </a:pPr>
            <a:r>
              <a:rPr lang="en-US" sz="3000">
                <a:solidFill>
                  <a:schemeClr val="bg1"/>
                </a:solidFill>
                <a:latin typeface="Fahkwang"/>
              </a:rPr>
              <a:t>Bộ điều khiển công suất </a:t>
            </a:r>
          </a:p>
          <a:p>
            <a:pPr marL="647703" lvl="1" indent="-323852">
              <a:lnSpc>
                <a:spcPts val="3900"/>
              </a:lnSpc>
              <a:buFont typeface="Arial"/>
              <a:buChar char="•"/>
            </a:pPr>
            <a:r>
              <a:rPr lang="en-US" sz="3000">
                <a:solidFill>
                  <a:schemeClr val="bg1"/>
                </a:solidFill>
                <a:latin typeface="Fahkwang"/>
              </a:rPr>
              <a:t>Rơle bán dẫn SSR(SSR-40DA)</a:t>
            </a:r>
          </a:p>
          <a:p>
            <a:pPr>
              <a:lnSpc>
                <a:spcPts val="3900"/>
              </a:lnSpc>
            </a:pPr>
            <a:r>
              <a:rPr lang="en-US" sz="3000">
                <a:solidFill>
                  <a:schemeClr val="bg1"/>
                </a:solidFill>
                <a:latin typeface="Fahkwang"/>
              </a:rPr>
              <a:t>SSR-40 DAlà loại relay bán dẫn với điện áp đầu vào DC Input 3~32VDC, đầu ra đóng ngắt tải AC mắc nối tiếp 24~380VAC dòng điện tối đa 40A.</a:t>
            </a:r>
          </a:p>
          <a:p>
            <a:pPr marL="647703" lvl="1" indent="-323852">
              <a:lnSpc>
                <a:spcPts val="3900"/>
              </a:lnSpc>
              <a:buFont typeface="Arial"/>
              <a:buChar char="•"/>
            </a:pPr>
            <a:r>
              <a:rPr lang="en-US" sz="3000">
                <a:solidFill>
                  <a:schemeClr val="bg1"/>
                </a:solidFill>
                <a:latin typeface="Fahkwang"/>
              </a:rPr>
              <a:t>Sử dụng cho các ứng dụng cần điều khiển tải AC bằng tín hiệu DC yêu cầu tần số đóng ngắt lớn, độ bền cao.</a:t>
            </a:r>
          </a:p>
          <a:p>
            <a:pPr>
              <a:lnSpc>
                <a:spcPts val="3900"/>
              </a:lnSpc>
            </a:pPr>
            <a:endParaRPr lang="en-US" sz="3000">
              <a:solidFill>
                <a:schemeClr val="bg1"/>
              </a:solidFill>
              <a:latin typeface="Fahkwang"/>
            </a:endParaRPr>
          </a:p>
        </p:txBody>
      </p:sp>
      <p:sp>
        <p:nvSpPr>
          <p:cNvPr id="7" name="AutoShape 7"/>
          <p:cNvSpPr/>
          <p:nvPr/>
        </p:nvSpPr>
        <p:spPr>
          <a:xfrm rot="-10800000">
            <a:off x="1028700" y="5133975"/>
            <a:ext cx="8115300" cy="0"/>
          </a:xfrm>
          <a:prstGeom prst="line">
            <a:avLst/>
          </a:prstGeom>
          <a:ln w="9525" cap="rnd">
            <a:solidFill>
              <a:srgbClr val="FFFFFF"/>
            </a:solidFill>
            <a:prstDash val="solid"/>
            <a:headEnd type="none" w="sm" len="sm"/>
            <a:tailEnd type="none" w="sm" len="sm"/>
          </a:ln>
        </p:spPr>
      </p:sp>
      <p:pic>
        <p:nvPicPr>
          <p:cNvPr id="8" name="Picture 8"/>
          <p:cNvPicPr>
            <a:picLocks noChangeAspect="1"/>
          </p:cNvPicPr>
          <p:nvPr/>
        </p:nvPicPr>
        <p:blipFill>
          <a:blip r:embed="rId3"/>
          <a:srcRect/>
          <a:stretch>
            <a:fillRect/>
          </a:stretch>
        </p:blipFill>
        <p:spPr>
          <a:xfrm>
            <a:off x="10689801" y="5143500"/>
            <a:ext cx="5488751" cy="5488751"/>
          </a:xfrm>
          <a:prstGeom prst="rect">
            <a:avLst/>
          </a:prstGeom>
        </p:spPr>
      </p:pic>
      <p:pic>
        <p:nvPicPr>
          <p:cNvPr id="9" name="Picture 9"/>
          <p:cNvPicPr>
            <a:picLocks noChangeAspect="1"/>
          </p:cNvPicPr>
          <p:nvPr/>
        </p:nvPicPr>
        <p:blipFill>
          <a:blip r:embed="rId4"/>
          <a:srcRect/>
          <a:stretch>
            <a:fillRect/>
          </a:stretch>
        </p:blipFill>
        <p:spPr>
          <a:xfrm>
            <a:off x="9683129" y="773407"/>
            <a:ext cx="4360568" cy="43605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1028700" y="480378"/>
            <a:ext cx="12583547" cy="1638300"/>
          </a:xfrm>
          <a:prstGeom prst="rect">
            <a:avLst/>
          </a:prstGeom>
        </p:spPr>
        <p:txBody>
          <a:bodyPr lIns="0" tIns="0" rIns="0" bIns="0" rtlCol="0" anchor="t">
            <a:spAutoFit/>
          </a:bodyPr>
          <a:lstStyle/>
          <a:p>
            <a:pPr>
              <a:lnSpc>
                <a:spcPts val="6480"/>
              </a:lnSpc>
            </a:pPr>
            <a:r>
              <a:rPr lang="en-US" sz="5400">
                <a:solidFill>
                  <a:srgbClr val="FFFFFF"/>
                </a:solidFill>
                <a:latin typeface="Linux Biolinum"/>
              </a:rPr>
              <a:t>BỘ GIA NHIỆT</a:t>
            </a:r>
          </a:p>
          <a:p>
            <a:pPr>
              <a:lnSpc>
                <a:spcPts val="6480"/>
              </a:lnSpc>
            </a:pPr>
            <a:endParaRPr lang="en-US" sz="5400">
              <a:solidFill>
                <a:srgbClr val="FFFFFF"/>
              </a:solidFill>
              <a:latin typeface="Linux Biolinum"/>
            </a:endParaRPr>
          </a:p>
        </p:txBody>
      </p:sp>
      <p:pic>
        <p:nvPicPr>
          <p:cNvPr id="3" name="Picture 3"/>
          <p:cNvPicPr>
            <a:picLocks noChangeAspect="1"/>
          </p:cNvPicPr>
          <p:nvPr/>
        </p:nvPicPr>
        <p:blipFill>
          <a:blip r:embed="rId2"/>
          <a:srcRect/>
          <a:stretch>
            <a:fillRect/>
          </a:stretch>
        </p:blipFill>
        <p:spPr>
          <a:xfrm rot="-10711587">
            <a:off x="15548718" y="-1487049"/>
            <a:ext cx="7672032" cy="12474848"/>
          </a:xfrm>
          <a:prstGeom prst="rect">
            <a:avLst/>
          </a:prstGeom>
        </p:spPr>
      </p:pic>
      <p:sp>
        <p:nvSpPr>
          <p:cNvPr id="4" name="AutoShape 4"/>
          <p:cNvSpPr/>
          <p:nvPr/>
        </p:nvSpPr>
        <p:spPr>
          <a:xfrm rot="-10800000">
            <a:off x="1028700" y="1299528"/>
            <a:ext cx="8115300"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b="26166"/>
          <a:stretch>
            <a:fillRect/>
          </a:stretch>
        </p:blipFill>
        <p:spPr>
          <a:xfrm rot="5400000">
            <a:off x="8871854" y="3189783"/>
            <a:ext cx="8398465" cy="4637004"/>
          </a:xfrm>
          <a:prstGeom prst="rect">
            <a:avLst/>
          </a:prstGeom>
        </p:spPr>
      </p:pic>
      <p:sp>
        <p:nvSpPr>
          <p:cNvPr id="6" name="TextBox 6"/>
          <p:cNvSpPr txBox="1"/>
          <p:nvPr/>
        </p:nvSpPr>
        <p:spPr>
          <a:xfrm>
            <a:off x="1028700" y="1657671"/>
            <a:ext cx="9241668" cy="4632325"/>
          </a:xfrm>
          <a:prstGeom prst="rect">
            <a:avLst/>
          </a:prstGeom>
        </p:spPr>
        <p:txBody>
          <a:bodyPr lIns="0" tIns="0" rIns="0" bIns="0" rtlCol="0" anchor="t">
            <a:spAutoFit/>
          </a:bodyPr>
          <a:lstStyle/>
          <a:p>
            <a:pPr>
              <a:lnSpc>
                <a:spcPts val="6500"/>
              </a:lnSpc>
              <a:spcBef>
                <a:spcPct val="0"/>
              </a:spcBef>
            </a:pPr>
            <a:r>
              <a:rPr lang="en-US" sz="5000">
                <a:solidFill>
                  <a:srgbClr val="FFFFFF"/>
                </a:solidFill>
                <a:latin typeface="Fahkwang"/>
              </a:rPr>
              <a:t>Thanh điện trở nhiệt</a:t>
            </a:r>
          </a:p>
          <a:p>
            <a:pPr algn="ctr">
              <a:lnSpc>
                <a:spcPts val="3120"/>
              </a:lnSpc>
              <a:spcBef>
                <a:spcPct val="0"/>
              </a:spcBef>
            </a:pPr>
            <a:endParaRPr lang="en-US" sz="5000">
              <a:solidFill>
                <a:srgbClr val="FFFFFF"/>
              </a:solidFill>
              <a:latin typeface="Fahkwang"/>
            </a:endParaRPr>
          </a:p>
          <a:p>
            <a:pPr>
              <a:lnSpc>
                <a:spcPts val="4550"/>
              </a:lnSpc>
              <a:spcBef>
                <a:spcPct val="0"/>
              </a:spcBef>
            </a:pPr>
            <a:r>
              <a:rPr lang="en-US" sz="3500">
                <a:solidFill>
                  <a:srgbClr val="FFFFFF"/>
                </a:solidFill>
                <a:latin typeface="Fahkwang"/>
              </a:rPr>
              <a:t>Thanh nhiệt điện trở một đầu hay còn gọi là điện trở khô một đầu, là một loại ống sưởi điện (bộ phận làm nóng điện dạng ống). Các ống gia nhiệt 1 đầu còn được gọi là ống gia nhiệt điện một đầu ống sưởi điện một đầu.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1028700" y="480378"/>
            <a:ext cx="12583547" cy="1638300"/>
          </a:xfrm>
          <a:prstGeom prst="rect">
            <a:avLst/>
          </a:prstGeom>
        </p:spPr>
        <p:txBody>
          <a:bodyPr lIns="0" tIns="0" rIns="0" bIns="0" rtlCol="0" anchor="t">
            <a:spAutoFit/>
          </a:bodyPr>
          <a:lstStyle/>
          <a:p>
            <a:pPr>
              <a:lnSpc>
                <a:spcPts val="6480"/>
              </a:lnSpc>
            </a:pPr>
            <a:r>
              <a:rPr lang="en-US" sz="5400">
                <a:solidFill>
                  <a:srgbClr val="FFFFFF"/>
                </a:solidFill>
                <a:latin typeface="Linux Biolinum"/>
              </a:rPr>
              <a:t>BỘ CẢM BIẾN</a:t>
            </a:r>
          </a:p>
          <a:p>
            <a:pPr>
              <a:lnSpc>
                <a:spcPts val="6480"/>
              </a:lnSpc>
            </a:pPr>
            <a:endParaRPr lang="en-US" sz="5400">
              <a:solidFill>
                <a:srgbClr val="FFFFFF"/>
              </a:solidFill>
              <a:latin typeface="Linux Biolinum"/>
            </a:endParaRPr>
          </a:p>
        </p:txBody>
      </p:sp>
      <p:sp>
        <p:nvSpPr>
          <p:cNvPr id="3" name="AutoShape 3"/>
          <p:cNvSpPr/>
          <p:nvPr/>
        </p:nvSpPr>
        <p:spPr>
          <a:xfrm rot="-10800000">
            <a:off x="1028700" y="1299528"/>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rot="-3683252">
            <a:off x="11887702" y="-1994273"/>
            <a:ext cx="7804324" cy="8225902"/>
          </a:xfrm>
          <a:prstGeom prst="rect">
            <a:avLst/>
          </a:prstGeom>
        </p:spPr>
      </p:pic>
      <p:pic>
        <p:nvPicPr>
          <p:cNvPr id="5" name="Picture 5"/>
          <p:cNvPicPr>
            <a:picLocks noChangeAspect="1"/>
          </p:cNvPicPr>
          <p:nvPr/>
        </p:nvPicPr>
        <p:blipFill>
          <a:blip r:embed="rId3"/>
          <a:srcRect/>
          <a:stretch>
            <a:fillRect/>
          </a:stretch>
        </p:blipFill>
        <p:spPr>
          <a:xfrm>
            <a:off x="6336533" y="792612"/>
            <a:ext cx="9270703" cy="9270703"/>
          </a:xfrm>
          <a:prstGeom prst="rect">
            <a:avLst/>
          </a:prstGeom>
        </p:spPr>
      </p:pic>
      <p:sp>
        <p:nvSpPr>
          <p:cNvPr id="6" name="TextBox 6"/>
          <p:cNvSpPr txBox="1"/>
          <p:nvPr/>
        </p:nvSpPr>
        <p:spPr>
          <a:xfrm>
            <a:off x="1028700" y="1454451"/>
            <a:ext cx="6291774" cy="7899400"/>
          </a:xfrm>
          <a:prstGeom prst="rect">
            <a:avLst/>
          </a:prstGeom>
        </p:spPr>
        <p:txBody>
          <a:bodyPr lIns="0" tIns="0" rIns="0" bIns="0" rtlCol="0" anchor="t">
            <a:spAutoFit/>
          </a:bodyPr>
          <a:lstStyle/>
          <a:p>
            <a:pPr>
              <a:lnSpc>
                <a:spcPts val="6500"/>
              </a:lnSpc>
            </a:pPr>
            <a:r>
              <a:rPr lang="en-US" sz="5000">
                <a:solidFill>
                  <a:srgbClr val="FFFFFF"/>
                </a:solidFill>
                <a:latin typeface="Fahkwang"/>
              </a:rPr>
              <a:t>Cảm biến nhiệt độ </a:t>
            </a:r>
          </a:p>
          <a:p>
            <a:pPr marL="647700" lvl="1" indent="-323850">
              <a:lnSpc>
                <a:spcPts val="3900"/>
              </a:lnSpc>
              <a:buFont typeface="Arial"/>
              <a:buChar char="•"/>
            </a:pPr>
            <a:r>
              <a:rPr lang="en-US" sz="3000">
                <a:solidFill>
                  <a:srgbClr val="FFFFFF"/>
                </a:solidFill>
                <a:latin typeface="Fahkwang"/>
              </a:rPr>
              <a:t>Cảm biến nhiệt độ PT100 (hay còn được gọi là nhiệt điện trở Resistance Thermometer) là một thiết bị chuyên dùng trong việc đo lường nhiệt độ. Với cấu tạo được làm từ Platinum có khả năng chịu nhiệt chịu bền. </a:t>
            </a:r>
          </a:p>
          <a:p>
            <a:pPr marL="647700" lvl="1" indent="-323850">
              <a:lnSpc>
                <a:spcPts val="3900"/>
              </a:lnSpc>
              <a:buFont typeface="Arial"/>
              <a:buChar char="•"/>
            </a:pPr>
            <a:r>
              <a:rPr lang="en-US" sz="3000">
                <a:solidFill>
                  <a:srgbClr val="FFFFFF"/>
                </a:solidFill>
                <a:latin typeface="Fahkwang"/>
              </a:rPr>
              <a:t>Điện trở tăng khi nhiệt độ tăng. Khi điện trở giảm thì nhiệt độ giảm. Mối quan hệ giữa chúng là tỷ lệ thuận.</a:t>
            </a:r>
          </a:p>
          <a:p>
            <a:pPr>
              <a:lnSpc>
                <a:spcPts val="4550"/>
              </a:lnSpc>
            </a:pPr>
            <a:endParaRPr lang="en-US" sz="3000">
              <a:solidFill>
                <a:srgbClr val="FFFFFF"/>
              </a:solidFill>
              <a:latin typeface="Fahkwang"/>
            </a:endParaRPr>
          </a:p>
          <a:p>
            <a:pPr>
              <a:lnSpc>
                <a:spcPts val="4550"/>
              </a:lnSpc>
              <a:spcBef>
                <a:spcPct val="0"/>
              </a:spcBef>
            </a:pPr>
            <a:endParaRPr lang="en-US" sz="30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1028700" y="480378"/>
            <a:ext cx="12583547" cy="1638300"/>
          </a:xfrm>
          <a:prstGeom prst="rect">
            <a:avLst/>
          </a:prstGeom>
        </p:spPr>
        <p:txBody>
          <a:bodyPr lIns="0" tIns="0" rIns="0" bIns="0" rtlCol="0" anchor="t">
            <a:spAutoFit/>
          </a:bodyPr>
          <a:lstStyle/>
          <a:p>
            <a:pPr>
              <a:lnSpc>
                <a:spcPts val="6480"/>
              </a:lnSpc>
            </a:pPr>
            <a:r>
              <a:rPr lang="en-US" sz="5400">
                <a:solidFill>
                  <a:srgbClr val="FFFFFF"/>
                </a:solidFill>
                <a:latin typeface="Linux Biolinum"/>
              </a:rPr>
              <a:t>BỘ HIỂM THỊ</a:t>
            </a:r>
          </a:p>
          <a:p>
            <a:pPr>
              <a:lnSpc>
                <a:spcPts val="6480"/>
              </a:lnSpc>
            </a:pPr>
            <a:endParaRPr lang="en-US" sz="5400">
              <a:solidFill>
                <a:srgbClr val="FFFFFF"/>
              </a:solidFill>
              <a:latin typeface="Linux Biolinum"/>
            </a:endParaRPr>
          </a:p>
        </p:txBody>
      </p:sp>
      <p:pic>
        <p:nvPicPr>
          <p:cNvPr id="3" name="Picture 3"/>
          <p:cNvPicPr>
            <a:picLocks noChangeAspect="1"/>
          </p:cNvPicPr>
          <p:nvPr/>
        </p:nvPicPr>
        <p:blipFill>
          <a:blip r:embed="rId2"/>
          <a:srcRect l="3015" r="3015"/>
          <a:stretch>
            <a:fillRect/>
          </a:stretch>
        </p:blipFill>
        <p:spPr>
          <a:xfrm rot="-3930899">
            <a:off x="17848734" y="4181320"/>
            <a:ext cx="5014349" cy="8676617"/>
          </a:xfrm>
          <a:prstGeom prst="rect">
            <a:avLst/>
          </a:prstGeom>
        </p:spPr>
      </p:pic>
      <p:sp>
        <p:nvSpPr>
          <p:cNvPr id="4" name="AutoShape 4"/>
          <p:cNvSpPr/>
          <p:nvPr/>
        </p:nvSpPr>
        <p:spPr>
          <a:xfrm rot="-10800000">
            <a:off x="1028700" y="1299528"/>
            <a:ext cx="8115300"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rot="-3683252">
            <a:off x="12476896" y="5075224"/>
            <a:ext cx="7804324" cy="8225902"/>
          </a:xfrm>
          <a:prstGeom prst="rect">
            <a:avLst/>
          </a:prstGeom>
        </p:spPr>
      </p:pic>
      <p:pic>
        <p:nvPicPr>
          <p:cNvPr id="6" name="Picture 6"/>
          <p:cNvPicPr>
            <a:picLocks noChangeAspect="1"/>
          </p:cNvPicPr>
          <p:nvPr/>
        </p:nvPicPr>
        <p:blipFill>
          <a:blip r:embed="rId4"/>
          <a:srcRect/>
          <a:stretch>
            <a:fillRect/>
          </a:stretch>
        </p:blipFill>
        <p:spPr>
          <a:xfrm>
            <a:off x="8572667" y="480378"/>
            <a:ext cx="6210443" cy="6210443"/>
          </a:xfrm>
          <a:prstGeom prst="rect">
            <a:avLst/>
          </a:prstGeom>
        </p:spPr>
      </p:pic>
      <p:pic>
        <p:nvPicPr>
          <p:cNvPr id="7" name="Picture 7"/>
          <p:cNvPicPr>
            <a:picLocks noChangeAspect="1"/>
          </p:cNvPicPr>
          <p:nvPr/>
        </p:nvPicPr>
        <p:blipFill>
          <a:blip r:embed="rId5"/>
          <a:srcRect/>
          <a:stretch>
            <a:fillRect/>
          </a:stretch>
        </p:blipFill>
        <p:spPr>
          <a:xfrm>
            <a:off x="6054066" y="5652099"/>
            <a:ext cx="6179868" cy="4634901"/>
          </a:xfrm>
          <a:prstGeom prst="rect">
            <a:avLst/>
          </a:prstGeom>
        </p:spPr>
      </p:pic>
      <p:sp>
        <p:nvSpPr>
          <p:cNvPr id="8" name="TextBox 8"/>
          <p:cNvSpPr txBox="1"/>
          <p:nvPr/>
        </p:nvSpPr>
        <p:spPr>
          <a:xfrm>
            <a:off x="1028700" y="1473501"/>
            <a:ext cx="6291774" cy="9153525"/>
          </a:xfrm>
          <a:prstGeom prst="rect">
            <a:avLst/>
          </a:prstGeom>
        </p:spPr>
        <p:txBody>
          <a:bodyPr lIns="0" tIns="0" rIns="0" bIns="0" rtlCol="0" anchor="t">
            <a:spAutoFit/>
          </a:bodyPr>
          <a:lstStyle/>
          <a:p>
            <a:pPr>
              <a:lnSpc>
                <a:spcPts val="5199"/>
              </a:lnSpc>
            </a:pPr>
            <a:r>
              <a:rPr lang="en-US" sz="3999">
                <a:solidFill>
                  <a:srgbClr val="FFFFFF"/>
                </a:solidFill>
                <a:latin typeface="Fahkwang"/>
              </a:rPr>
              <a:t>LCD 16x2 </a:t>
            </a:r>
          </a:p>
          <a:p>
            <a:pPr marL="647700" lvl="1" indent="-323850">
              <a:lnSpc>
                <a:spcPts val="3900"/>
              </a:lnSpc>
              <a:buFont typeface="Arial"/>
              <a:buChar char="•"/>
            </a:pPr>
            <a:r>
              <a:rPr lang="en-US" sz="3000">
                <a:solidFill>
                  <a:srgbClr val="FFFFFF"/>
                </a:solidFill>
                <a:latin typeface="Fahkwang"/>
              </a:rPr>
              <a:t> -LCD 16×2 được sử dụng để hiển thị trạng thái hoặc các thông số.</a:t>
            </a:r>
          </a:p>
          <a:p>
            <a:pPr>
              <a:lnSpc>
                <a:spcPts val="5199"/>
              </a:lnSpc>
            </a:pPr>
            <a:r>
              <a:rPr lang="en-US" sz="3999">
                <a:solidFill>
                  <a:srgbClr val="FFFFFF"/>
                </a:solidFill>
                <a:latin typeface="Fahkwang"/>
              </a:rPr>
              <a:t>Module I2C </a:t>
            </a:r>
          </a:p>
          <a:p>
            <a:pPr marL="647700" lvl="1" indent="-323850">
              <a:lnSpc>
                <a:spcPts val="3900"/>
              </a:lnSpc>
              <a:buFont typeface="Arial"/>
              <a:buChar char="•"/>
            </a:pPr>
            <a:r>
              <a:rPr lang="en-US" sz="3000">
                <a:solidFill>
                  <a:srgbClr val="FFFFFF"/>
                </a:solidFill>
                <a:latin typeface="Fahkwang"/>
              </a:rPr>
              <a:t>Kết nối với vi điều khiển thông qua giao tiếp I2C</a:t>
            </a:r>
          </a:p>
          <a:p>
            <a:pPr marL="647700" lvl="1" indent="-323850">
              <a:lnSpc>
                <a:spcPts val="3900"/>
              </a:lnSpc>
              <a:buFont typeface="Arial"/>
              <a:buChar char="•"/>
            </a:pPr>
            <a:r>
              <a:rPr lang="en-US" sz="3000">
                <a:solidFill>
                  <a:srgbClr val="FFFFFF"/>
                </a:solidFill>
                <a:latin typeface="Fahkwang"/>
              </a:rPr>
              <a:t>Tiết kiệm chân cho vi điều khiển</a:t>
            </a:r>
          </a:p>
          <a:p>
            <a:pPr marL="647700" lvl="1" indent="-323850">
              <a:lnSpc>
                <a:spcPts val="3900"/>
              </a:lnSpc>
              <a:buFont typeface="Arial"/>
              <a:buChar char="•"/>
            </a:pPr>
            <a:r>
              <a:rPr lang="en-US" sz="3000">
                <a:solidFill>
                  <a:srgbClr val="FFFFFF"/>
                </a:solidFill>
                <a:latin typeface="Fahkwang"/>
              </a:rPr>
              <a:t>Dễ dàng kết nối với LCD</a:t>
            </a:r>
          </a:p>
          <a:p>
            <a:pPr>
              <a:lnSpc>
                <a:spcPts val="5199"/>
              </a:lnSpc>
            </a:pPr>
            <a:r>
              <a:rPr lang="en-US" sz="3999">
                <a:solidFill>
                  <a:srgbClr val="FFFFFF"/>
                </a:solidFill>
                <a:latin typeface="Fahkwang"/>
              </a:rPr>
              <a:t>LED </a:t>
            </a:r>
          </a:p>
          <a:p>
            <a:pPr marL="690881" lvl="1" indent="-345440">
              <a:lnSpc>
                <a:spcPts val="4160"/>
              </a:lnSpc>
              <a:buFont typeface="Arial"/>
              <a:buChar char="•"/>
            </a:pPr>
            <a:r>
              <a:rPr lang="en-US" sz="3200">
                <a:solidFill>
                  <a:srgbClr val="FFFFFF"/>
                </a:solidFill>
                <a:latin typeface="Fahkwang"/>
              </a:rPr>
              <a:t>Led 12V:</a:t>
            </a:r>
          </a:p>
          <a:p>
            <a:pPr>
              <a:lnSpc>
                <a:spcPts val="4160"/>
              </a:lnSpc>
            </a:pPr>
            <a:r>
              <a:rPr lang="en-US" sz="3200">
                <a:solidFill>
                  <a:srgbClr val="FFFFFF"/>
                </a:solidFill>
                <a:latin typeface="Fahkwang"/>
              </a:rPr>
              <a:t>Dùng báo hiệu hệ thống điện đã hoạt động hoặc là đã tắt hoàn toàn.</a:t>
            </a:r>
          </a:p>
          <a:p>
            <a:pPr>
              <a:lnSpc>
                <a:spcPts val="4550"/>
              </a:lnSpc>
            </a:pPr>
            <a:endParaRPr lang="en-US" sz="3200">
              <a:solidFill>
                <a:srgbClr val="FFFFFF"/>
              </a:solidFill>
              <a:latin typeface="Fahkwang"/>
            </a:endParaRPr>
          </a:p>
          <a:p>
            <a:pPr>
              <a:lnSpc>
                <a:spcPts val="4550"/>
              </a:lnSpc>
              <a:spcBef>
                <a:spcPct val="0"/>
              </a:spcBef>
            </a:pPr>
            <a:endParaRPr lang="en-US" sz="32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5"/>
                                        </p:tgtEl>
                                      </p:cBhvr>
                                      <p:by x="150000" y="150000"/>
                                    </p:animScale>
                                  </p:childTnLst>
                                </p:cTn>
                              </p:par>
                              <p:par>
                                <p:cTn id="7" presetID="6" presetClass="emph" presetSubtype="0" fill="hold" nodeType="withEffect">
                                  <p:stCondLst>
                                    <p:cond delay="0"/>
                                  </p:stCondLst>
                                  <p:childTnLst>
                                    <p:animScale>
                                      <p:cBhvr>
                                        <p:cTn id="8"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2491553" cy="857250"/>
          </a:xfrm>
          <a:prstGeom prst="rect">
            <a:avLst/>
          </a:prstGeom>
        </p:spPr>
        <p:txBody>
          <a:bodyPr lIns="0" tIns="0" rIns="0" bIns="0" rtlCol="0" anchor="t">
            <a:spAutoFit/>
          </a:bodyPr>
          <a:lstStyle/>
          <a:p>
            <a:pPr>
              <a:lnSpc>
                <a:spcPts val="6720"/>
              </a:lnSpc>
            </a:pPr>
            <a:r>
              <a:rPr lang="en-US" sz="5600">
                <a:solidFill>
                  <a:srgbClr val="FFFFFF"/>
                </a:solidFill>
                <a:latin typeface="Linux Biolinum"/>
              </a:rPr>
              <a:t>NHÓM THỰC HIỆN:</a:t>
            </a:r>
          </a:p>
        </p:txBody>
      </p:sp>
      <p:sp>
        <p:nvSpPr>
          <p:cNvPr id="3" name="TextBox 3"/>
          <p:cNvSpPr txBox="1"/>
          <p:nvPr/>
        </p:nvSpPr>
        <p:spPr>
          <a:xfrm>
            <a:off x="1028700" y="3929735"/>
            <a:ext cx="8861837" cy="509587"/>
          </a:xfrm>
          <a:prstGeom prst="rect">
            <a:avLst/>
          </a:prstGeom>
        </p:spPr>
        <p:txBody>
          <a:bodyPr lIns="0" tIns="0" rIns="0" bIns="0" rtlCol="0" anchor="t">
            <a:spAutoFit/>
          </a:bodyPr>
          <a:lstStyle/>
          <a:p>
            <a:pPr>
              <a:lnSpc>
                <a:spcPts val="4152"/>
              </a:lnSpc>
            </a:pPr>
            <a:r>
              <a:rPr lang="en-US" sz="3194">
                <a:solidFill>
                  <a:srgbClr val="FFFFFF"/>
                </a:solidFill>
                <a:latin typeface="Fahkwang"/>
              </a:rPr>
              <a:t>GVHD:  NGUYỄN MẬU TUẤN VƯƠNG </a:t>
            </a:r>
          </a:p>
        </p:txBody>
      </p:sp>
      <p:sp>
        <p:nvSpPr>
          <p:cNvPr id="4" name="TextBox 4"/>
          <p:cNvSpPr txBox="1"/>
          <p:nvPr/>
        </p:nvSpPr>
        <p:spPr>
          <a:xfrm>
            <a:off x="1028700" y="4721601"/>
            <a:ext cx="8358727" cy="1566471"/>
          </a:xfrm>
          <a:prstGeom prst="rect">
            <a:avLst/>
          </a:prstGeom>
        </p:spPr>
        <p:txBody>
          <a:bodyPr lIns="0" tIns="0" rIns="0" bIns="0" rtlCol="0" anchor="t">
            <a:spAutoFit/>
          </a:bodyPr>
          <a:lstStyle/>
          <a:p>
            <a:pPr>
              <a:lnSpc>
                <a:spcPts val="4189"/>
              </a:lnSpc>
            </a:pPr>
            <a:r>
              <a:rPr lang="en-US" sz="3223">
                <a:solidFill>
                  <a:srgbClr val="FFFFFF"/>
                </a:solidFill>
                <a:latin typeface="Fahkwang"/>
              </a:rPr>
              <a:t>SVTH:  NGYỄN HỮU HUY</a:t>
            </a:r>
          </a:p>
          <a:p>
            <a:pPr>
              <a:lnSpc>
                <a:spcPts val="4189"/>
              </a:lnSpc>
            </a:pPr>
            <a:r>
              <a:rPr lang="en-US" sz="3223">
                <a:solidFill>
                  <a:srgbClr val="FFFFFF"/>
                </a:solidFill>
                <a:latin typeface="Fahkwang"/>
              </a:rPr>
              <a:t>              BÙI BÁ THÀNH LONG</a:t>
            </a:r>
          </a:p>
          <a:p>
            <a:pPr>
              <a:lnSpc>
                <a:spcPts val="4189"/>
              </a:lnSpc>
            </a:pPr>
            <a:r>
              <a:rPr lang="en-US" sz="3223">
                <a:solidFill>
                  <a:srgbClr val="FFFFFF"/>
                </a:solidFill>
                <a:latin typeface="Fahkwang"/>
              </a:rPr>
              <a:t>              PHẠM NGUYỄN ĐỨC NGHĨA </a:t>
            </a:r>
          </a:p>
        </p:txBody>
      </p:sp>
      <p:sp>
        <p:nvSpPr>
          <p:cNvPr id="5" name="TextBox 5"/>
          <p:cNvSpPr txBox="1"/>
          <p:nvPr/>
        </p:nvSpPr>
        <p:spPr>
          <a:xfrm>
            <a:off x="8900573" y="4721601"/>
            <a:ext cx="3114592" cy="1566471"/>
          </a:xfrm>
          <a:prstGeom prst="rect">
            <a:avLst/>
          </a:prstGeom>
        </p:spPr>
        <p:txBody>
          <a:bodyPr lIns="0" tIns="0" rIns="0" bIns="0" rtlCol="0" anchor="t">
            <a:spAutoFit/>
          </a:bodyPr>
          <a:lstStyle/>
          <a:p>
            <a:pPr>
              <a:lnSpc>
                <a:spcPts val="4189"/>
              </a:lnSpc>
            </a:pPr>
            <a:r>
              <a:rPr lang="en-US" sz="3223">
                <a:solidFill>
                  <a:srgbClr val="FFFFFF"/>
                </a:solidFill>
                <a:latin typeface="Fahkwang"/>
              </a:rPr>
              <a:t>0307191037</a:t>
            </a:r>
          </a:p>
          <a:p>
            <a:pPr>
              <a:lnSpc>
                <a:spcPts val="4189"/>
              </a:lnSpc>
            </a:pPr>
            <a:r>
              <a:rPr lang="en-US" sz="3223">
                <a:solidFill>
                  <a:srgbClr val="FFFFFF"/>
                </a:solidFill>
                <a:latin typeface="Fahkwang"/>
              </a:rPr>
              <a:t>0307191053</a:t>
            </a:r>
          </a:p>
          <a:p>
            <a:pPr>
              <a:lnSpc>
                <a:spcPts val="4189"/>
              </a:lnSpc>
            </a:pPr>
            <a:r>
              <a:rPr lang="en-US" sz="3223">
                <a:solidFill>
                  <a:srgbClr val="FFFFFF"/>
                </a:solidFill>
                <a:latin typeface="Fahkwang"/>
              </a:rPr>
              <a:t>0307191167</a:t>
            </a:r>
          </a:p>
        </p:txBody>
      </p:sp>
      <p:sp>
        <p:nvSpPr>
          <p:cNvPr id="6" name="AutoShape 6"/>
          <p:cNvSpPr/>
          <p:nvPr/>
        </p:nvSpPr>
        <p:spPr>
          <a:xfrm>
            <a:off x="1028700" y="4501948"/>
            <a:ext cx="8358727" cy="0"/>
          </a:xfrm>
          <a:prstGeom prst="line">
            <a:avLst/>
          </a:prstGeom>
          <a:ln w="9525" cap="rnd">
            <a:solidFill>
              <a:srgbClr val="FFFFFF"/>
            </a:solidFill>
            <a:prstDash val="solid"/>
            <a:headEnd type="none" w="sm" len="sm"/>
            <a:tailEnd type="none" w="sm" len="sm"/>
          </a:ln>
        </p:spPr>
      </p:sp>
      <p:sp>
        <p:nvSpPr>
          <p:cNvPr id="7" name="AutoShape 7"/>
          <p:cNvSpPr/>
          <p:nvPr/>
        </p:nvSpPr>
        <p:spPr>
          <a:xfrm>
            <a:off x="1028700" y="6319165"/>
            <a:ext cx="14296048" cy="0"/>
          </a:xfrm>
          <a:prstGeom prst="line">
            <a:avLst/>
          </a:prstGeom>
          <a:ln w="9525" cap="rnd">
            <a:solidFill>
              <a:srgbClr val="FFFFFF"/>
            </a:solidFill>
            <a:prstDash val="solid"/>
            <a:headEnd type="none" w="sm" len="sm"/>
            <a:tailEnd type="none" w="sm" len="sm"/>
          </a:ln>
        </p:spPr>
      </p:sp>
      <p:sp>
        <p:nvSpPr>
          <p:cNvPr id="8" name="TextBox 8"/>
          <p:cNvSpPr txBox="1"/>
          <p:nvPr/>
        </p:nvSpPr>
        <p:spPr>
          <a:xfrm>
            <a:off x="12210156" y="4721601"/>
            <a:ext cx="3114592" cy="1566471"/>
          </a:xfrm>
          <a:prstGeom prst="rect">
            <a:avLst/>
          </a:prstGeom>
        </p:spPr>
        <p:txBody>
          <a:bodyPr lIns="0" tIns="0" rIns="0" bIns="0" rtlCol="0" anchor="t">
            <a:spAutoFit/>
          </a:bodyPr>
          <a:lstStyle/>
          <a:p>
            <a:pPr>
              <a:lnSpc>
                <a:spcPts val="4189"/>
              </a:lnSpc>
            </a:pPr>
            <a:r>
              <a:rPr lang="en-US" sz="3223">
                <a:solidFill>
                  <a:srgbClr val="FFFFFF"/>
                </a:solidFill>
                <a:latin typeface="Fahkwang"/>
              </a:rPr>
              <a:t>CD CDT 19A</a:t>
            </a:r>
          </a:p>
          <a:p>
            <a:pPr>
              <a:lnSpc>
                <a:spcPts val="4189"/>
              </a:lnSpc>
            </a:pPr>
            <a:r>
              <a:rPr lang="en-US" sz="3223">
                <a:solidFill>
                  <a:srgbClr val="FFFFFF"/>
                </a:solidFill>
                <a:latin typeface="Fahkwang"/>
              </a:rPr>
              <a:t>CD CDT 19A</a:t>
            </a:r>
          </a:p>
          <a:p>
            <a:pPr>
              <a:lnSpc>
                <a:spcPts val="4189"/>
              </a:lnSpc>
            </a:pPr>
            <a:r>
              <a:rPr lang="en-US" sz="3223">
                <a:solidFill>
                  <a:srgbClr val="FFFFFF"/>
                </a:solidFill>
                <a:latin typeface="Fahkwang"/>
              </a:rPr>
              <a:t>CD CDT 19B</a:t>
            </a:r>
          </a:p>
        </p:txBody>
      </p:sp>
      <p:pic>
        <p:nvPicPr>
          <p:cNvPr id="9" name="Picture 9"/>
          <p:cNvPicPr>
            <a:picLocks noChangeAspect="1"/>
          </p:cNvPicPr>
          <p:nvPr/>
        </p:nvPicPr>
        <p:blipFill>
          <a:blip r:embed="rId2"/>
          <a:srcRect/>
          <a:stretch>
            <a:fillRect/>
          </a:stretch>
        </p:blipFill>
        <p:spPr>
          <a:xfrm rot="-10013544">
            <a:off x="11276057" y="2213890"/>
            <a:ext cx="8825308" cy="8229600"/>
          </a:xfrm>
          <a:prstGeom prst="rect">
            <a:avLst/>
          </a:prstGeom>
        </p:spPr>
      </p:pic>
      <p:sp>
        <p:nvSpPr>
          <p:cNvPr id="10" name="TextBox 10"/>
          <p:cNvSpPr txBox="1"/>
          <p:nvPr/>
        </p:nvSpPr>
        <p:spPr>
          <a:xfrm>
            <a:off x="1028700" y="6614440"/>
            <a:ext cx="8861837" cy="509587"/>
          </a:xfrm>
          <a:prstGeom prst="rect">
            <a:avLst/>
          </a:prstGeom>
        </p:spPr>
        <p:txBody>
          <a:bodyPr lIns="0" tIns="0" rIns="0" bIns="0" rtlCol="0" anchor="t">
            <a:spAutoFit/>
          </a:bodyPr>
          <a:lstStyle/>
          <a:p>
            <a:pPr>
              <a:lnSpc>
                <a:spcPts val="4152"/>
              </a:lnSpc>
            </a:pPr>
            <a:r>
              <a:rPr lang="en-US" sz="3194">
                <a:solidFill>
                  <a:srgbClr val="FFFFFF"/>
                </a:solidFill>
                <a:latin typeface="Fahkwang"/>
              </a:rPr>
              <a:t>TGTH:  1/11/2022 -10/12/2022 </a:t>
            </a:r>
          </a:p>
        </p:txBody>
      </p:sp>
      <p:sp>
        <p:nvSpPr>
          <p:cNvPr id="11" name="AutoShape 11"/>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1028700" y="480378"/>
            <a:ext cx="12583547" cy="1638300"/>
          </a:xfrm>
          <a:prstGeom prst="rect">
            <a:avLst/>
          </a:prstGeom>
        </p:spPr>
        <p:txBody>
          <a:bodyPr lIns="0" tIns="0" rIns="0" bIns="0" rtlCol="0" anchor="t">
            <a:spAutoFit/>
          </a:bodyPr>
          <a:lstStyle/>
          <a:p>
            <a:pPr>
              <a:lnSpc>
                <a:spcPts val="6480"/>
              </a:lnSpc>
            </a:pPr>
            <a:r>
              <a:rPr lang="en-US" sz="5400">
                <a:solidFill>
                  <a:srgbClr val="FFFFFF"/>
                </a:solidFill>
                <a:latin typeface="Linux Biolinum"/>
              </a:rPr>
              <a:t>BỘ TẢN NHIỆT</a:t>
            </a:r>
          </a:p>
          <a:p>
            <a:pPr>
              <a:lnSpc>
                <a:spcPts val="6480"/>
              </a:lnSpc>
            </a:pPr>
            <a:endParaRPr lang="en-US" sz="5400">
              <a:solidFill>
                <a:srgbClr val="FFFFFF"/>
              </a:solidFill>
              <a:latin typeface="Linux Biolinum"/>
            </a:endParaRPr>
          </a:p>
        </p:txBody>
      </p:sp>
      <p:pic>
        <p:nvPicPr>
          <p:cNvPr id="3" name="Picture 3"/>
          <p:cNvPicPr>
            <a:picLocks noChangeAspect="1"/>
          </p:cNvPicPr>
          <p:nvPr/>
        </p:nvPicPr>
        <p:blipFill>
          <a:blip r:embed="rId2"/>
          <a:srcRect/>
          <a:stretch>
            <a:fillRect/>
          </a:stretch>
        </p:blipFill>
        <p:spPr>
          <a:xfrm rot="-7393391">
            <a:off x="16315019" y="-2336723"/>
            <a:ext cx="7672032" cy="12474848"/>
          </a:xfrm>
          <a:prstGeom prst="rect">
            <a:avLst/>
          </a:prstGeom>
        </p:spPr>
      </p:pic>
      <p:sp>
        <p:nvSpPr>
          <p:cNvPr id="4" name="AutoShape 4"/>
          <p:cNvSpPr/>
          <p:nvPr/>
        </p:nvSpPr>
        <p:spPr>
          <a:xfrm rot="-10800000">
            <a:off x="1028700" y="1299528"/>
            <a:ext cx="8115300"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a:off x="5086350" y="2118678"/>
            <a:ext cx="8986613" cy="8986613"/>
          </a:xfrm>
          <a:prstGeom prst="rect">
            <a:avLst/>
          </a:prstGeom>
        </p:spPr>
      </p:pic>
      <p:sp>
        <p:nvSpPr>
          <p:cNvPr id="6" name="TextBox 6"/>
          <p:cNvSpPr txBox="1"/>
          <p:nvPr/>
        </p:nvSpPr>
        <p:spPr>
          <a:xfrm>
            <a:off x="1028700" y="1454451"/>
            <a:ext cx="6291774" cy="3098800"/>
          </a:xfrm>
          <a:prstGeom prst="rect">
            <a:avLst/>
          </a:prstGeom>
        </p:spPr>
        <p:txBody>
          <a:bodyPr lIns="0" tIns="0" rIns="0" bIns="0" rtlCol="0" anchor="t">
            <a:spAutoFit/>
          </a:bodyPr>
          <a:lstStyle/>
          <a:p>
            <a:pPr>
              <a:lnSpc>
                <a:spcPts val="6500"/>
              </a:lnSpc>
            </a:pPr>
            <a:r>
              <a:rPr lang="en-US" sz="5000">
                <a:solidFill>
                  <a:srgbClr val="FFFFFF"/>
                </a:solidFill>
                <a:latin typeface="Fahkwang"/>
              </a:rPr>
              <a:t>Quạt tản nhiệt </a:t>
            </a:r>
          </a:p>
          <a:p>
            <a:pPr marL="755651" lvl="1" indent="-377825">
              <a:lnSpc>
                <a:spcPts val="4550"/>
              </a:lnSpc>
              <a:buFont typeface="Arial"/>
              <a:buChar char="•"/>
            </a:pPr>
            <a:r>
              <a:rPr lang="en-US" sz="3500">
                <a:solidFill>
                  <a:srgbClr val="FFFFFF"/>
                </a:solidFill>
                <a:latin typeface="Fahkwang"/>
              </a:rPr>
              <a:t>Tham gia trực tiếp điều hòa không khí trong lò nhiệt khi cần thiết.</a:t>
            </a:r>
          </a:p>
          <a:p>
            <a:pPr>
              <a:lnSpc>
                <a:spcPts val="4550"/>
              </a:lnSpc>
              <a:spcBef>
                <a:spcPct val="0"/>
              </a:spcBef>
            </a:pPr>
            <a:endParaRPr lang="en-US" sz="35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683252">
            <a:off x="-2873462" y="2714132"/>
            <a:ext cx="7804324" cy="8225902"/>
          </a:xfrm>
          <a:prstGeom prst="rect">
            <a:avLst/>
          </a:prstGeom>
        </p:spPr>
      </p:pic>
      <p:pic>
        <p:nvPicPr>
          <p:cNvPr id="3" name="Picture 3"/>
          <p:cNvPicPr>
            <a:picLocks noChangeAspect="1"/>
          </p:cNvPicPr>
          <p:nvPr/>
        </p:nvPicPr>
        <p:blipFill>
          <a:blip r:embed="rId3"/>
          <a:srcRect/>
          <a:stretch>
            <a:fillRect/>
          </a:stretch>
        </p:blipFill>
        <p:spPr>
          <a:xfrm>
            <a:off x="10515600" y="-1790822"/>
            <a:ext cx="6491459" cy="5899113"/>
          </a:xfrm>
          <a:prstGeom prst="rect">
            <a:avLst/>
          </a:prstGeom>
        </p:spPr>
      </p:pic>
      <p:grpSp>
        <p:nvGrpSpPr>
          <p:cNvPr id="4" name="Group 4"/>
          <p:cNvGrpSpPr/>
          <p:nvPr/>
        </p:nvGrpSpPr>
        <p:grpSpPr>
          <a:xfrm>
            <a:off x="6232114" y="6175738"/>
            <a:ext cx="11027186" cy="2142727"/>
            <a:chOff x="0" y="0"/>
            <a:chExt cx="14702915" cy="2856969"/>
          </a:xfrm>
        </p:grpSpPr>
        <p:sp>
          <p:nvSpPr>
            <p:cNvPr id="5" name="TextBox 5"/>
            <p:cNvSpPr txBox="1"/>
            <p:nvPr/>
          </p:nvSpPr>
          <p:spPr>
            <a:xfrm>
              <a:off x="0" y="-19129"/>
              <a:ext cx="14702915" cy="1962150"/>
            </a:xfrm>
            <a:prstGeom prst="rect">
              <a:avLst/>
            </a:prstGeom>
          </p:spPr>
          <p:txBody>
            <a:bodyPr lIns="0" tIns="0" rIns="0" bIns="0" rtlCol="0" anchor="t">
              <a:spAutoFit/>
            </a:bodyPr>
            <a:lstStyle/>
            <a:p>
              <a:pPr algn="r">
                <a:lnSpc>
                  <a:spcPts val="11519"/>
                </a:lnSpc>
              </a:pPr>
              <a:r>
                <a:rPr lang="en-US" sz="9599" b="1" u="sng">
                  <a:solidFill>
                    <a:srgbClr val="FFFFFF"/>
                  </a:solidFill>
                  <a:latin typeface="Linux Biolinum"/>
                </a:rPr>
                <a:t>CHƯƠNG 3</a:t>
              </a:r>
            </a:p>
          </p:txBody>
        </p:sp>
        <p:sp>
          <p:nvSpPr>
            <p:cNvPr id="6" name="TextBox 6"/>
            <p:cNvSpPr txBox="1"/>
            <p:nvPr/>
          </p:nvSpPr>
          <p:spPr>
            <a:xfrm>
              <a:off x="0" y="2125661"/>
              <a:ext cx="14702915" cy="731309"/>
            </a:xfrm>
            <a:prstGeom prst="rect">
              <a:avLst/>
            </a:prstGeom>
          </p:spPr>
          <p:txBody>
            <a:bodyPr lIns="0" tIns="0" rIns="0" bIns="0" rtlCol="0" anchor="t">
              <a:spAutoFit/>
            </a:bodyPr>
            <a:lstStyle/>
            <a:p>
              <a:pPr algn="r">
                <a:lnSpc>
                  <a:spcPts val="4549"/>
                </a:lnSpc>
              </a:pPr>
              <a:r>
                <a:rPr lang="en-US" sz="3499">
                  <a:solidFill>
                    <a:srgbClr val="FFFFFF"/>
                  </a:solidFill>
                  <a:latin typeface="Fahkwang"/>
                </a:rPr>
                <a:t>TỔNG QUAN VỀ BỘ ĐIỀU KHIỂN PID</a:t>
              </a:r>
            </a:p>
          </p:txBody>
        </p:sp>
      </p:grpSp>
      <p:pic>
        <p:nvPicPr>
          <p:cNvPr id="7" name="Picture 7"/>
          <p:cNvPicPr>
            <a:picLocks noChangeAspect="1"/>
          </p:cNvPicPr>
          <p:nvPr/>
        </p:nvPicPr>
        <p:blipFill>
          <a:blip r:embed="rId4"/>
          <a:srcRect/>
          <a:stretch>
            <a:fillRect/>
          </a:stretch>
        </p:blipFill>
        <p:spPr>
          <a:xfrm rot="8814095">
            <a:off x="-1102531" y="-7396101"/>
            <a:ext cx="7672032" cy="12474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par>
                                <p:cTn id="7" presetID="6" presetClass="emph" presetSubtype="0" fill="hold" nodeType="withEffect">
                                  <p:stCondLst>
                                    <p:cond delay="0"/>
                                  </p:stCondLst>
                                  <p:childTnLst>
                                    <p:animScale>
                                      <p:cBhvr>
                                        <p:cTn id="8" dur="1500" fill="hold"/>
                                        <p:tgtEl>
                                          <p:spTgt spid="7"/>
                                        </p:tgtEl>
                                      </p:cBhvr>
                                      <p:by x="150000" y="150000"/>
                                    </p:animScale>
                                  </p:childTnLst>
                                </p:cTn>
                              </p:par>
                              <p:par>
                                <p:cTn id="9" presetID="6" presetClass="emph" presetSubtype="0" fill="hold" nodeType="withEffect">
                                  <p:stCondLst>
                                    <p:cond delay="0"/>
                                  </p:stCondLst>
                                  <p:childTnLst>
                                    <p:animScale>
                                      <p:cBhvr>
                                        <p:cTn id="10"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635641">
            <a:off x="13506602" y="4716379"/>
            <a:ext cx="6491459" cy="5899113"/>
          </a:xfrm>
          <a:prstGeom prst="rect">
            <a:avLst/>
          </a:prstGeom>
        </p:spPr>
      </p:pic>
      <p:pic>
        <p:nvPicPr>
          <p:cNvPr id="3" name="Picture 3"/>
          <p:cNvPicPr>
            <a:picLocks noChangeAspect="1"/>
          </p:cNvPicPr>
          <p:nvPr/>
        </p:nvPicPr>
        <p:blipFill>
          <a:blip r:embed="rId3"/>
          <a:srcRect/>
          <a:stretch>
            <a:fillRect/>
          </a:stretch>
        </p:blipFill>
        <p:spPr>
          <a:xfrm>
            <a:off x="1028700" y="2159316"/>
            <a:ext cx="8888099" cy="3551062"/>
          </a:xfrm>
          <a:prstGeom prst="rect">
            <a:avLst/>
          </a:prstGeom>
        </p:spPr>
      </p:pic>
      <p:sp>
        <p:nvSpPr>
          <p:cNvPr id="4" name="TextBox 4"/>
          <p:cNvSpPr txBox="1"/>
          <p:nvPr/>
        </p:nvSpPr>
        <p:spPr>
          <a:xfrm>
            <a:off x="1028700" y="741362"/>
            <a:ext cx="13804403" cy="2279650"/>
          </a:xfrm>
          <a:prstGeom prst="rect">
            <a:avLst/>
          </a:prstGeom>
        </p:spPr>
        <p:txBody>
          <a:bodyPr lIns="0" tIns="0" rIns="0" bIns="0" rtlCol="0" anchor="t">
            <a:spAutoFit/>
          </a:bodyPr>
          <a:lstStyle/>
          <a:p>
            <a:pPr>
              <a:lnSpc>
                <a:spcPts val="7799"/>
              </a:lnSpc>
            </a:pPr>
            <a:r>
              <a:rPr lang="en-US" sz="5999">
                <a:solidFill>
                  <a:srgbClr val="FFFFFF"/>
                </a:solidFill>
                <a:latin typeface="Fahkwang"/>
              </a:rPr>
              <a:t>Hệ thống điều khiển PID</a:t>
            </a:r>
          </a:p>
          <a:p>
            <a:pPr>
              <a:lnSpc>
                <a:spcPts val="5199"/>
              </a:lnSpc>
            </a:pPr>
            <a:endParaRPr lang="en-US" sz="5999">
              <a:solidFill>
                <a:srgbClr val="FFFFFF"/>
              </a:solidFill>
              <a:latin typeface="Fahkwang"/>
            </a:endParaRPr>
          </a:p>
          <a:p>
            <a:pPr>
              <a:lnSpc>
                <a:spcPts val="5199"/>
              </a:lnSpc>
            </a:pPr>
            <a:endParaRPr lang="en-US" sz="5999">
              <a:solidFill>
                <a:srgbClr val="FFFFFF"/>
              </a:solidFill>
              <a:latin typeface="Fahkwang"/>
            </a:endParaRPr>
          </a:p>
        </p:txBody>
      </p:sp>
      <p:sp>
        <p:nvSpPr>
          <p:cNvPr id="5" name="TextBox 5"/>
          <p:cNvSpPr txBox="1"/>
          <p:nvPr/>
        </p:nvSpPr>
        <p:spPr>
          <a:xfrm>
            <a:off x="10130845" y="1876425"/>
            <a:ext cx="8157155" cy="6314833"/>
          </a:xfrm>
          <a:prstGeom prst="rect">
            <a:avLst/>
          </a:prstGeom>
        </p:spPr>
        <p:txBody>
          <a:bodyPr lIns="0" tIns="0" rIns="0" bIns="0" rtlCol="0" anchor="t">
            <a:spAutoFit/>
          </a:bodyPr>
          <a:lstStyle/>
          <a:p>
            <a:pPr>
              <a:lnSpc>
                <a:spcPts val="4151"/>
              </a:lnSpc>
            </a:pPr>
            <a:r>
              <a:rPr lang="en-US" sz="3193">
                <a:solidFill>
                  <a:srgbClr val="FFFFFF"/>
                </a:solidFill>
                <a:latin typeface="Fahkwang"/>
              </a:rPr>
              <a:t>Quá trình điều khiển theo mô hình trên là một quá trình khép kín. Giá trị setpoint (SP) là giá trị đặt trước mà hệ thống phải làm việc xung quanh giá trị đó tùy thuộc vào yêu cầu chất lượng của hệ thống. Việc đảm bảo tính ổn định cũng như chất lượng của hệ thống thực chất là đưa hệ thống luôn bám sát setpoint với độ sai lệch nhỏ nhất và thời gian quá độ nhanh nhất.</a:t>
            </a:r>
          </a:p>
          <a:p>
            <a:pPr>
              <a:lnSpc>
                <a:spcPts val="4151"/>
              </a:lnSpc>
            </a:pPr>
            <a:endParaRPr lang="en-US" sz="3193">
              <a:solidFill>
                <a:srgbClr val="FFFFFF"/>
              </a:solidFill>
              <a:latin typeface="Fahkwang"/>
            </a:endParaRPr>
          </a:p>
          <a:p>
            <a:pPr>
              <a:lnSpc>
                <a:spcPts val="4151"/>
              </a:lnSpc>
            </a:pPr>
            <a:endParaRPr lang="en-US" sz="3193">
              <a:solidFill>
                <a:srgbClr val="FFFFFF"/>
              </a:solidFill>
              <a:latin typeface="Fahkwang"/>
            </a:endParaRPr>
          </a:p>
        </p:txBody>
      </p:sp>
      <p:sp>
        <p:nvSpPr>
          <p:cNvPr id="6" name="AutoShape 6"/>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635641">
            <a:off x="11501763" y="279439"/>
            <a:ext cx="6491459" cy="5899113"/>
          </a:xfrm>
          <a:prstGeom prst="rect">
            <a:avLst/>
          </a:prstGeom>
        </p:spPr>
      </p:pic>
      <p:sp>
        <p:nvSpPr>
          <p:cNvPr id="3" name="TextBox 3"/>
          <p:cNvSpPr txBox="1"/>
          <p:nvPr/>
        </p:nvSpPr>
        <p:spPr>
          <a:xfrm>
            <a:off x="1028700" y="612775"/>
            <a:ext cx="11832429" cy="2952750"/>
          </a:xfrm>
          <a:prstGeom prst="rect">
            <a:avLst/>
          </a:prstGeom>
        </p:spPr>
        <p:txBody>
          <a:bodyPr lIns="0" tIns="0" rIns="0" bIns="0" rtlCol="0" anchor="t">
            <a:spAutoFit/>
          </a:bodyPr>
          <a:lstStyle/>
          <a:p>
            <a:pPr>
              <a:lnSpc>
                <a:spcPts val="7800"/>
              </a:lnSpc>
            </a:pPr>
            <a:r>
              <a:rPr lang="en-US" sz="6000">
                <a:solidFill>
                  <a:srgbClr val="FFFFFF"/>
                </a:solidFill>
                <a:latin typeface="Fahkwang"/>
              </a:rPr>
              <a:t>Hệ thống điều khiển PID</a:t>
            </a:r>
          </a:p>
          <a:p>
            <a:pPr>
              <a:lnSpc>
                <a:spcPts val="7800"/>
              </a:lnSpc>
            </a:pPr>
            <a:endParaRPr lang="en-US" sz="6000">
              <a:solidFill>
                <a:srgbClr val="FFFFFF"/>
              </a:solidFill>
              <a:latin typeface="Fahkwang"/>
            </a:endParaRPr>
          </a:p>
          <a:p>
            <a:pPr>
              <a:lnSpc>
                <a:spcPts val="7800"/>
              </a:lnSpc>
            </a:pPr>
            <a:endParaRPr lang="en-US" sz="6000">
              <a:solidFill>
                <a:srgbClr val="FFFFFF"/>
              </a:solidFill>
              <a:latin typeface="Fahkwang"/>
            </a:endParaRPr>
          </a:p>
        </p:txBody>
      </p:sp>
      <p:sp>
        <p:nvSpPr>
          <p:cNvPr id="4" name="AutoShape 4"/>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a:off x="1028700" y="6651407"/>
            <a:ext cx="11291814" cy="2606893"/>
          </a:xfrm>
          <a:prstGeom prst="rect">
            <a:avLst/>
          </a:prstGeom>
        </p:spPr>
      </p:pic>
      <p:sp>
        <p:nvSpPr>
          <p:cNvPr id="6" name="TextBox 6"/>
          <p:cNvSpPr txBox="1"/>
          <p:nvPr/>
        </p:nvSpPr>
        <p:spPr>
          <a:xfrm>
            <a:off x="1028700" y="2089150"/>
            <a:ext cx="8115300" cy="3340100"/>
          </a:xfrm>
          <a:prstGeom prst="rect">
            <a:avLst/>
          </a:prstGeom>
        </p:spPr>
        <p:txBody>
          <a:bodyPr lIns="0" tIns="0" rIns="0" bIns="0" rtlCol="0" anchor="t">
            <a:spAutoFit/>
          </a:bodyPr>
          <a:lstStyle/>
          <a:p>
            <a:pPr marL="755651" lvl="1" indent="-377825">
              <a:lnSpc>
                <a:spcPts val="4550"/>
              </a:lnSpc>
              <a:buFont typeface="Arial"/>
              <a:buChar char="•"/>
            </a:pPr>
            <a:r>
              <a:rPr lang="en-US" sz="3500">
                <a:solidFill>
                  <a:srgbClr val="FFFFFF"/>
                </a:solidFill>
                <a:latin typeface="Fahkwang"/>
              </a:rPr>
              <a:t>Bộ điều khiển PID gồm 3 thành phần: Tỉ lệ (P), Vi phân (D), Tích phân (I). Mỗi thành phần có tác động khác nhau tới quá trình điều khiển của hệ thống. </a:t>
            </a:r>
          </a:p>
          <a:p>
            <a:pPr>
              <a:lnSpc>
                <a:spcPts val="3900"/>
              </a:lnSpc>
            </a:pPr>
            <a:endParaRPr lang="en-US" sz="35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TextBox 2"/>
          <p:cNvSpPr txBox="1"/>
          <p:nvPr/>
        </p:nvSpPr>
        <p:spPr>
          <a:xfrm>
            <a:off x="1028700" y="825500"/>
            <a:ext cx="9564660" cy="2111375"/>
          </a:xfrm>
          <a:prstGeom prst="rect">
            <a:avLst/>
          </a:prstGeom>
        </p:spPr>
        <p:txBody>
          <a:bodyPr lIns="0" tIns="0" rIns="0" bIns="0" rtlCol="0" anchor="t">
            <a:spAutoFit/>
          </a:bodyPr>
          <a:lstStyle/>
          <a:p>
            <a:pPr>
              <a:lnSpc>
                <a:spcPts val="7799"/>
              </a:lnSpc>
            </a:pPr>
            <a:r>
              <a:rPr lang="en-US" sz="5999">
                <a:solidFill>
                  <a:srgbClr val="FFFFFF"/>
                </a:solidFill>
                <a:latin typeface="Fahkwang"/>
              </a:rPr>
              <a:t>Hệ thống điều khiển PID</a:t>
            </a:r>
          </a:p>
          <a:p>
            <a:pPr>
              <a:lnSpc>
                <a:spcPts val="4550"/>
              </a:lnSpc>
            </a:pPr>
            <a:endParaRPr lang="en-US" sz="5999">
              <a:solidFill>
                <a:srgbClr val="FFFFFF"/>
              </a:solidFill>
              <a:latin typeface="Fahkwang"/>
            </a:endParaRPr>
          </a:p>
          <a:p>
            <a:pPr>
              <a:lnSpc>
                <a:spcPts val="4550"/>
              </a:lnSpc>
            </a:pPr>
            <a:endParaRPr lang="en-US" sz="5999">
              <a:solidFill>
                <a:srgbClr val="FFFFFF"/>
              </a:solidFill>
              <a:latin typeface="Fahkwang"/>
            </a:endParaRPr>
          </a:p>
        </p:txBody>
      </p:sp>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sp>
        <p:nvSpPr>
          <p:cNvPr id="4" name="TextBox 4"/>
          <p:cNvSpPr txBox="1"/>
          <p:nvPr/>
        </p:nvSpPr>
        <p:spPr>
          <a:xfrm>
            <a:off x="243257" y="3049926"/>
            <a:ext cx="5183988" cy="6450330"/>
          </a:xfrm>
          <a:prstGeom prst="rect">
            <a:avLst/>
          </a:prstGeom>
        </p:spPr>
        <p:txBody>
          <a:bodyPr lIns="0" tIns="0" rIns="0" bIns="0" rtlCol="0" anchor="t">
            <a:spAutoFit/>
          </a:bodyPr>
          <a:lstStyle/>
          <a:p>
            <a:pPr>
              <a:lnSpc>
                <a:spcPts val="5199"/>
              </a:lnSpc>
            </a:pPr>
            <a:r>
              <a:rPr lang="en-US" sz="3999">
                <a:solidFill>
                  <a:srgbClr val="FFFFFF"/>
                </a:solidFill>
                <a:latin typeface="Fahkwang"/>
              </a:rPr>
              <a:t>KP độ lợi tỉ lệ.</a:t>
            </a:r>
          </a:p>
          <a:p>
            <a:pPr marL="690881" lvl="1" indent="-345440">
              <a:lnSpc>
                <a:spcPts val="4160"/>
              </a:lnSpc>
              <a:buFont typeface="Arial"/>
              <a:buChar char="•"/>
            </a:pPr>
            <a:r>
              <a:rPr lang="en-US" sz="3200">
                <a:solidFill>
                  <a:srgbClr val="FFFFFF"/>
                </a:solidFill>
                <a:latin typeface="Fahkwang"/>
              </a:rPr>
              <a:t>Giá trị độ lợi càng lớn thì đáp ứng càng nhanh do đó sai số càng lớn, bù khâu tỉ lệ càng lớn. Một giá trị độ lợi tỉ lệ quá lớn sẽ dẫn đến quá trình mất ổn định và dao động.</a:t>
            </a:r>
          </a:p>
          <a:p>
            <a:pPr>
              <a:lnSpc>
                <a:spcPts val="4550"/>
              </a:lnSpc>
            </a:pPr>
            <a:endParaRPr lang="en-US" sz="3200">
              <a:solidFill>
                <a:srgbClr val="FFFFFF"/>
              </a:solidFill>
              <a:latin typeface="Fahkwang"/>
            </a:endParaRPr>
          </a:p>
          <a:p>
            <a:pPr>
              <a:lnSpc>
                <a:spcPts val="4160"/>
              </a:lnSpc>
            </a:pPr>
            <a:endParaRPr lang="en-US" sz="3200">
              <a:solidFill>
                <a:srgbClr val="FFFFFF"/>
              </a:solidFill>
              <a:latin typeface="Fahkwang"/>
            </a:endParaRPr>
          </a:p>
          <a:p>
            <a:pPr>
              <a:lnSpc>
                <a:spcPts val="4160"/>
              </a:lnSpc>
            </a:pPr>
            <a:endParaRPr lang="en-US" sz="3200">
              <a:solidFill>
                <a:srgbClr val="FFFFFF"/>
              </a:solidFill>
              <a:latin typeface="Fahkwang"/>
            </a:endParaRPr>
          </a:p>
        </p:txBody>
      </p:sp>
      <p:sp>
        <p:nvSpPr>
          <p:cNvPr id="5" name="TextBox 5"/>
          <p:cNvSpPr txBox="1"/>
          <p:nvPr/>
        </p:nvSpPr>
        <p:spPr>
          <a:xfrm>
            <a:off x="5718349" y="3066754"/>
            <a:ext cx="5783859" cy="3222625"/>
          </a:xfrm>
          <a:prstGeom prst="rect">
            <a:avLst/>
          </a:prstGeom>
        </p:spPr>
        <p:txBody>
          <a:bodyPr lIns="0" tIns="0" rIns="0" bIns="0" rtlCol="0" anchor="t">
            <a:spAutoFit/>
          </a:bodyPr>
          <a:lstStyle/>
          <a:p>
            <a:pPr>
              <a:lnSpc>
                <a:spcPts val="4940"/>
              </a:lnSpc>
            </a:pPr>
            <a:r>
              <a:rPr lang="en-US" sz="3800">
                <a:solidFill>
                  <a:srgbClr val="FFFFFF"/>
                </a:solidFill>
                <a:latin typeface="Fahkwang"/>
              </a:rPr>
              <a:t>KI độ lợi tích phân.</a:t>
            </a:r>
          </a:p>
          <a:p>
            <a:pPr marL="690881" lvl="1" indent="-345440">
              <a:lnSpc>
                <a:spcPts val="4160"/>
              </a:lnSpc>
              <a:buFont typeface="Arial"/>
              <a:buChar char="•"/>
            </a:pPr>
            <a:r>
              <a:rPr lang="en-US" sz="3200">
                <a:solidFill>
                  <a:srgbClr val="FFFFFF"/>
                </a:solidFill>
                <a:latin typeface="Fahkwang"/>
              </a:rPr>
              <a:t>Giá trị độ lợi càng lớn thì sai số ổn định bị khử càng nhanh, tuy nhiên sẽ làm độ vọt lố càng lớn.  </a:t>
            </a:r>
          </a:p>
          <a:p>
            <a:pPr>
              <a:lnSpc>
                <a:spcPts val="4160"/>
              </a:lnSpc>
            </a:pPr>
            <a:endParaRPr lang="en-US" sz="3200">
              <a:solidFill>
                <a:srgbClr val="FFFFFF"/>
              </a:solidFill>
              <a:latin typeface="Fahkwang"/>
            </a:endParaRPr>
          </a:p>
        </p:txBody>
      </p:sp>
      <p:sp>
        <p:nvSpPr>
          <p:cNvPr id="6" name="AutoShape 6"/>
          <p:cNvSpPr/>
          <p:nvPr/>
        </p:nvSpPr>
        <p:spPr>
          <a:xfrm rot="5400000">
            <a:off x="2183982" y="6015038"/>
            <a:ext cx="6477000" cy="0"/>
          </a:xfrm>
          <a:prstGeom prst="line">
            <a:avLst/>
          </a:prstGeom>
          <a:ln w="9525" cap="rnd">
            <a:solidFill>
              <a:srgbClr val="FFFFFF"/>
            </a:solidFill>
            <a:prstDash val="solid"/>
            <a:headEnd type="none" w="sm" len="sm"/>
            <a:tailEnd type="none" w="sm" len="sm"/>
          </a:ln>
        </p:spPr>
      </p:sp>
      <p:sp>
        <p:nvSpPr>
          <p:cNvPr id="7" name="AutoShape 7"/>
          <p:cNvSpPr/>
          <p:nvPr/>
        </p:nvSpPr>
        <p:spPr>
          <a:xfrm rot="5400000">
            <a:off x="8697095" y="6015038"/>
            <a:ext cx="6477000" cy="0"/>
          </a:xfrm>
          <a:prstGeom prst="line">
            <a:avLst/>
          </a:prstGeom>
          <a:ln w="9525" cap="rnd">
            <a:solidFill>
              <a:srgbClr val="FFFFFF"/>
            </a:solidFill>
            <a:prstDash val="solid"/>
            <a:headEnd type="none" w="sm" len="sm"/>
            <a:tailEnd type="none" w="sm" len="sm"/>
          </a:ln>
        </p:spPr>
      </p:sp>
      <p:sp>
        <p:nvSpPr>
          <p:cNvPr id="8" name="TextBox 8"/>
          <p:cNvSpPr txBox="1"/>
          <p:nvPr/>
        </p:nvSpPr>
        <p:spPr>
          <a:xfrm>
            <a:off x="492188" y="2013924"/>
            <a:ext cx="7844055" cy="1127125"/>
          </a:xfrm>
          <a:prstGeom prst="rect">
            <a:avLst/>
          </a:prstGeom>
        </p:spPr>
        <p:txBody>
          <a:bodyPr lIns="0" tIns="0" rIns="0" bIns="0" rtlCol="0" anchor="t">
            <a:spAutoFit/>
          </a:bodyPr>
          <a:lstStyle/>
          <a:p>
            <a:pPr marL="820421" lvl="1" indent="-410210">
              <a:lnSpc>
                <a:spcPts val="4940"/>
              </a:lnSpc>
              <a:buFont typeface="Arial"/>
              <a:buChar char="•"/>
            </a:pPr>
            <a:r>
              <a:rPr lang="en-US" sz="3800">
                <a:solidFill>
                  <a:srgbClr val="FFFFFF"/>
                </a:solidFill>
                <a:latin typeface="Fahkwang"/>
              </a:rPr>
              <a:t>Các thông số điều chỉnh  </a:t>
            </a:r>
          </a:p>
          <a:p>
            <a:pPr>
              <a:lnSpc>
                <a:spcPts val="4160"/>
              </a:lnSpc>
            </a:pPr>
            <a:endParaRPr lang="en-US" sz="3800">
              <a:solidFill>
                <a:srgbClr val="FFFFFF"/>
              </a:solidFill>
              <a:latin typeface="Fahkwang"/>
            </a:endParaRPr>
          </a:p>
        </p:txBody>
      </p:sp>
      <p:sp>
        <p:nvSpPr>
          <p:cNvPr id="9" name="TextBox 9"/>
          <p:cNvSpPr txBox="1"/>
          <p:nvPr/>
        </p:nvSpPr>
        <p:spPr>
          <a:xfrm>
            <a:off x="12245158" y="3066754"/>
            <a:ext cx="5700475" cy="5318125"/>
          </a:xfrm>
          <a:prstGeom prst="rect">
            <a:avLst/>
          </a:prstGeom>
        </p:spPr>
        <p:txBody>
          <a:bodyPr lIns="0" tIns="0" rIns="0" bIns="0" rtlCol="0" anchor="t">
            <a:spAutoFit/>
          </a:bodyPr>
          <a:lstStyle/>
          <a:p>
            <a:pPr>
              <a:lnSpc>
                <a:spcPts val="4940"/>
              </a:lnSpc>
            </a:pPr>
            <a:r>
              <a:rPr lang="en-US" sz="3800">
                <a:solidFill>
                  <a:srgbClr val="FFFFFF"/>
                </a:solidFill>
                <a:latin typeface="Fahkwang"/>
              </a:rPr>
              <a:t>KD độ lợi vi phân.</a:t>
            </a:r>
          </a:p>
          <a:p>
            <a:pPr marL="690881" lvl="1" indent="-345440">
              <a:lnSpc>
                <a:spcPts val="4160"/>
              </a:lnSpc>
              <a:buFont typeface="Arial"/>
              <a:buChar char="•"/>
            </a:pPr>
            <a:r>
              <a:rPr lang="en-US" sz="3200">
                <a:solidFill>
                  <a:srgbClr val="FFFFFF"/>
                </a:solidFill>
                <a:latin typeface="Fahkwang"/>
              </a:rPr>
              <a:t>Giá trị độ lợi càng lớn càng giảm độ vọt lố, nhưng lại làm chậm đáp ứng quá độ và có thể dẫn đến mất ổn định do khuếch đại nhiễu tín hiệu trong phép vi phân sai số.</a:t>
            </a:r>
          </a:p>
          <a:p>
            <a:pPr>
              <a:lnSpc>
                <a:spcPts val="4160"/>
              </a:lnSpc>
            </a:pPr>
            <a:endParaRPr lang="en-US" sz="3200">
              <a:solidFill>
                <a:srgbClr val="FFFFFF"/>
              </a:solidFill>
              <a:latin typeface="Fahkwang"/>
            </a:endParaRPr>
          </a:p>
        </p:txBody>
      </p:sp>
      <p:pic>
        <p:nvPicPr>
          <p:cNvPr id="10" name="Picture 10"/>
          <p:cNvPicPr>
            <a:picLocks noChangeAspect="1"/>
          </p:cNvPicPr>
          <p:nvPr/>
        </p:nvPicPr>
        <p:blipFill>
          <a:blip r:embed="rId2"/>
          <a:srcRect t="1641" b="1641"/>
          <a:stretch>
            <a:fillRect/>
          </a:stretch>
        </p:blipFill>
        <p:spPr>
          <a:xfrm rot="6580819">
            <a:off x="7535958" y="-7811012"/>
            <a:ext cx="7932500" cy="12474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468352">
            <a:off x="130049" y="6308744"/>
            <a:ext cx="6491459" cy="5899113"/>
          </a:xfrm>
          <a:prstGeom prst="rect">
            <a:avLst/>
          </a:prstGeom>
        </p:spPr>
      </p:pic>
      <p:sp>
        <p:nvSpPr>
          <p:cNvPr id="3" name="TextBox 3"/>
          <p:cNvSpPr txBox="1"/>
          <p:nvPr/>
        </p:nvSpPr>
        <p:spPr>
          <a:xfrm>
            <a:off x="1028700" y="825500"/>
            <a:ext cx="10254684" cy="2111375"/>
          </a:xfrm>
          <a:prstGeom prst="rect">
            <a:avLst/>
          </a:prstGeom>
        </p:spPr>
        <p:txBody>
          <a:bodyPr lIns="0" tIns="0" rIns="0" bIns="0" rtlCol="0" anchor="t">
            <a:spAutoFit/>
          </a:bodyPr>
          <a:lstStyle/>
          <a:p>
            <a:pPr>
              <a:lnSpc>
                <a:spcPts val="7799"/>
              </a:lnSpc>
            </a:pPr>
            <a:r>
              <a:rPr lang="en-US" sz="5999">
                <a:solidFill>
                  <a:srgbClr val="FFFFFF"/>
                </a:solidFill>
                <a:latin typeface="Fahkwang"/>
              </a:rPr>
              <a:t>Hệ thống điều khiển PID</a:t>
            </a:r>
          </a:p>
          <a:p>
            <a:pPr>
              <a:lnSpc>
                <a:spcPts val="4550"/>
              </a:lnSpc>
            </a:pPr>
            <a:endParaRPr lang="en-US" sz="5999">
              <a:solidFill>
                <a:srgbClr val="FFFFFF"/>
              </a:solidFill>
              <a:latin typeface="Fahkwang"/>
            </a:endParaRPr>
          </a:p>
          <a:p>
            <a:pPr>
              <a:lnSpc>
                <a:spcPts val="4550"/>
              </a:lnSpc>
            </a:pPr>
            <a:endParaRPr lang="en-US" sz="5999">
              <a:solidFill>
                <a:srgbClr val="FFFFFF"/>
              </a:solidFill>
              <a:latin typeface="Fahkwang"/>
            </a:endParaRPr>
          </a:p>
        </p:txBody>
      </p:sp>
      <p:sp>
        <p:nvSpPr>
          <p:cNvPr id="4" name="AutoShape 4"/>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a:off x="8782050" y="5460792"/>
            <a:ext cx="8773178" cy="4626651"/>
          </a:xfrm>
          <a:prstGeom prst="rect">
            <a:avLst/>
          </a:prstGeom>
        </p:spPr>
      </p:pic>
      <p:pic>
        <p:nvPicPr>
          <p:cNvPr id="6" name="Picture 6"/>
          <p:cNvPicPr>
            <a:picLocks noChangeAspect="1"/>
          </p:cNvPicPr>
          <p:nvPr/>
        </p:nvPicPr>
        <p:blipFill>
          <a:blip r:embed="rId4"/>
          <a:srcRect/>
          <a:stretch>
            <a:fillRect/>
          </a:stretch>
        </p:blipFill>
        <p:spPr>
          <a:xfrm>
            <a:off x="11283384" y="1465804"/>
            <a:ext cx="5002668" cy="3994988"/>
          </a:xfrm>
          <a:prstGeom prst="rect">
            <a:avLst/>
          </a:prstGeom>
        </p:spPr>
      </p:pic>
      <p:sp>
        <p:nvSpPr>
          <p:cNvPr id="7" name="TextBox 7"/>
          <p:cNvSpPr txBox="1"/>
          <p:nvPr/>
        </p:nvSpPr>
        <p:spPr>
          <a:xfrm>
            <a:off x="1028700" y="2394483"/>
            <a:ext cx="7753350" cy="4008755"/>
          </a:xfrm>
          <a:prstGeom prst="rect">
            <a:avLst/>
          </a:prstGeom>
        </p:spPr>
        <p:txBody>
          <a:bodyPr lIns="0" tIns="0" rIns="0" bIns="0" rtlCol="0" anchor="t">
            <a:spAutoFit/>
          </a:bodyPr>
          <a:lstStyle/>
          <a:p>
            <a:pPr>
              <a:lnSpc>
                <a:spcPts val="4160"/>
              </a:lnSpc>
            </a:pPr>
            <a:r>
              <a:rPr lang="en-US" sz="3200">
                <a:solidFill>
                  <a:srgbClr val="FFFFFF"/>
                </a:solidFill>
                <a:latin typeface="Fahkwang"/>
              </a:rPr>
              <a:t>Cách 1: Phương pháp Zeigler – Nichols</a:t>
            </a:r>
          </a:p>
          <a:p>
            <a:pPr marL="647700" lvl="1" indent="-323850">
              <a:lnSpc>
                <a:spcPts val="3900"/>
              </a:lnSpc>
              <a:buFont typeface="Arial"/>
              <a:buChar char="•"/>
            </a:pPr>
            <a:r>
              <a:rPr lang="en-US" sz="3000">
                <a:solidFill>
                  <a:srgbClr val="FFFFFF"/>
                </a:solidFill>
                <a:latin typeface="Fahkwang"/>
              </a:rPr>
              <a:t>Dựa vào đáp ứng quá độ của hệ hở, áp dụng cho các đối tượng có đáp ứng đối với tín hiệu vào là hàm nấc có dạng chữ S , ví dụ như nhiệt độ lò nhiệt, tốc độ động cơ,…</a:t>
            </a:r>
          </a:p>
          <a:p>
            <a:pPr>
              <a:lnSpc>
                <a:spcPts val="3900"/>
              </a:lnSpc>
            </a:pPr>
            <a:endParaRPr lang="en-US" sz="3000">
              <a:solidFill>
                <a:srgbClr val="FFFFFF"/>
              </a:solidFill>
              <a:latin typeface="Fahkwang"/>
            </a:endParaRPr>
          </a:p>
        </p:txBody>
      </p:sp>
      <p:pic>
        <p:nvPicPr>
          <p:cNvPr id="8" name="Picture 8"/>
          <p:cNvPicPr>
            <a:picLocks noChangeAspect="1"/>
          </p:cNvPicPr>
          <p:nvPr/>
        </p:nvPicPr>
        <p:blipFill>
          <a:blip r:embed="rId5"/>
          <a:srcRect/>
          <a:stretch>
            <a:fillRect/>
          </a:stretch>
        </p:blipFill>
        <p:spPr>
          <a:xfrm rot="8814095">
            <a:off x="14067053" y="-7154254"/>
            <a:ext cx="7672032" cy="12474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par>
                                <p:cTn id="7" presetID="6" presetClass="emph" presetSubtype="0" fill="hold" nodeType="withEffect">
                                  <p:stCondLst>
                                    <p:cond delay="0"/>
                                  </p:stCondLst>
                                  <p:childTnLst>
                                    <p:animScale>
                                      <p:cBhvr>
                                        <p:cTn id="8" dur="15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635641">
            <a:off x="14459723" y="-168256"/>
            <a:ext cx="6491459" cy="5899113"/>
          </a:xfrm>
          <a:prstGeom prst="rect">
            <a:avLst/>
          </a:prstGeom>
        </p:spPr>
      </p:pic>
      <p:sp>
        <p:nvSpPr>
          <p:cNvPr id="3" name="TextBox 3"/>
          <p:cNvSpPr txBox="1"/>
          <p:nvPr/>
        </p:nvSpPr>
        <p:spPr>
          <a:xfrm>
            <a:off x="1028700" y="825500"/>
            <a:ext cx="10649245" cy="2111375"/>
          </a:xfrm>
          <a:prstGeom prst="rect">
            <a:avLst/>
          </a:prstGeom>
        </p:spPr>
        <p:txBody>
          <a:bodyPr lIns="0" tIns="0" rIns="0" bIns="0" rtlCol="0" anchor="t">
            <a:spAutoFit/>
          </a:bodyPr>
          <a:lstStyle/>
          <a:p>
            <a:pPr>
              <a:lnSpc>
                <a:spcPts val="7799"/>
              </a:lnSpc>
            </a:pPr>
            <a:r>
              <a:rPr lang="en-US" sz="5999">
                <a:solidFill>
                  <a:srgbClr val="FFFFFF"/>
                </a:solidFill>
                <a:latin typeface="Fahkwang"/>
              </a:rPr>
              <a:t>Hệ thống điều khiển PID</a:t>
            </a:r>
          </a:p>
          <a:p>
            <a:pPr>
              <a:lnSpc>
                <a:spcPts val="4550"/>
              </a:lnSpc>
            </a:pPr>
            <a:endParaRPr lang="en-US" sz="5999">
              <a:solidFill>
                <a:srgbClr val="FFFFFF"/>
              </a:solidFill>
              <a:latin typeface="Fahkwang"/>
            </a:endParaRPr>
          </a:p>
          <a:p>
            <a:pPr>
              <a:lnSpc>
                <a:spcPts val="4550"/>
              </a:lnSpc>
            </a:pPr>
            <a:endParaRPr lang="en-US" sz="5999">
              <a:solidFill>
                <a:srgbClr val="FFFFFF"/>
              </a:solidFill>
              <a:latin typeface="Fahkwang"/>
            </a:endParaRPr>
          </a:p>
        </p:txBody>
      </p:sp>
      <p:sp>
        <p:nvSpPr>
          <p:cNvPr id="4" name="AutoShape 4"/>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a:off x="9144000" y="1983169"/>
            <a:ext cx="6567439" cy="3679878"/>
          </a:xfrm>
          <a:prstGeom prst="rect">
            <a:avLst/>
          </a:prstGeom>
        </p:spPr>
      </p:pic>
      <p:pic>
        <p:nvPicPr>
          <p:cNvPr id="6" name="Picture 6"/>
          <p:cNvPicPr>
            <a:picLocks noChangeAspect="1"/>
          </p:cNvPicPr>
          <p:nvPr/>
        </p:nvPicPr>
        <p:blipFill>
          <a:blip r:embed="rId4"/>
          <a:srcRect/>
          <a:stretch>
            <a:fillRect/>
          </a:stretch>
        </p:blipFill>
        <p:spPr>
          <a:xfrm>
            <a:off x="9144000" y="5663047"/>
            <a:ext cx="8771195" cy="4117091"/>
          </a:xfrm>
          <a:prstGeom prst="rect">
            <a:avLst/>
          </a:prstGeom>
        </p:spPr>
      </p:pic>
      <p:sp>
        <p:nvSpPr>
          <p:cNvPr id="7" name="TextBox 7"/>
          <p:cNvSpPr txBox="1"/>
          <p:nvPr/>
        </p:nvSpPr>
        <p:spPr>
          <a:xfrm>
            <a:off x="1028700" y="2605580"/>
            <a:ext cx="7753350" cy="6578600"/>
          </a:xfrm>
          <a:prstGeom prst="rect">
            <a:avLst/>
          </a:prstGeom>
        </p:spPr>
        <p:txBody>
          <a:bodyPr lIns="0" tIns="0" rIns="0" bIns="0" rtlCol="0" anchor="t">
            <a:spAutoFit/>
          </a:bodyPr>
          <a:lstStyle/>
          <a:p>
            <a:pPr>
              <a:lnSpc>
                <a:spcPts val="4550"/>
              </a:lnSpc>
            </a:pPr>
            <a:r>
              <a:rPr lang="en-US" sz="3500">
                <a:solidFill>
                  <a:srgbClr val="FFFFFF"/>
                </a:solidFill>
                <a:latin typeface="Fahkwang"/>
              </a:rPr>
              <a:t> Cách 2: Phương pháp Zeigler – Nichols </a:t>
            </a:r>
          </a:p>
          <a:p>
            <a:pPr marL="647700" lvl="1" indent="-323850">
              <a:lnSpc>
                <a:spcPts val="3900"/>
              </a:lnSpc>
              <a:buFont typeface="Arial"/>
              <a:buChar char="•"/>
            </a:pPr>
            <a:r>
              <a:rPr lang="en-US" sz="3000">
                <a:solidFill>
                  <a:srgbClr val="FFFFFF"/>
                </a:solidFill>
                <a:latin typeface="Fahkwang"/>
              </a:rPr>
              <a:t>Dựa vào đáp ứng quá độ của đối tượng có khâu tích phân lý tưởng không có dạng mà tăng đến vô cùng. Đối với các đối tượng loại này ta chọn thông số bộ điều khiển PID.</a:t>
            </a:r>
          </a:p>
          <a:p>
            <a:pPr marL="647700" lvl="1" indent="-323850">
              <a:lnSpc>
                <a:spcPts val="3900"/>
              </a:lnSpc>
              <a:buFont typeface="Arial"/>
              <a:buChar char="•"/>
            </a:pPr>
            <a:r>
              <a:rPr lang="en-US" sz="3000">
                <a:solidFill>
                  <a:srgbClr val="FFFFFF"/>
                </a:solidFill>
                <a:latin typeface="Fahkwang"/>
              </a:rPr>
              <a:t>Tăng dần hệ số khuếch đại K của hệ kín đến giá trị giới hạn Kgh, khi đó đáp ứng ra của hệ kín ở trạng thái xác lập là dao động ổn định với chu kỳ Tgh.</a:t>
            </a:r>
          </a:p>
          <a:p>
            <a:pPr>
              <a:lnSpc>
                <a:spcPts val="3900"/>
              </a:lnSpc>
            </a:pPr>
            <a:endParaRPr lang="en-US" sz="30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635641">
            <a:off x="17221438" y="-2182097"/>
            <a:ext cx="6491459" cy="5899113"/>
          </a:xfrm>
          <a:prstGeom prst="rect">
            <a:avLst/>
          </a:prstGeom>
        </p:spPr>
      </p:pic>
      <p:sp>
        <p:nvSpPr>
          <p:cNvPr id="3" name="TextBox 3"/>
          <p:cNvSpPr txBox="1"/>
          <p:nvPr/>
        </p:nvSpPr>
        <p:spPr>
          <a:xfrm>
            <a:off x="1028700" y="825500"/>
            <a:ext cx="10234961" cy="2111375"/>
          </a:xfrm>
          <a:prstGeom prst="rect">
            <a:avLst/>
          </a:prstGeom>
        </p:spPr>
        <p:txBody>
          <a:bodyPr lIns="0" tIns="0" rIns="0" bIns="0" rtlCol="0" anchor="t">
            <a:spAutoFit/>
          </a:bodyPr>
          <a:lstStyle/>
          <a:p>
            <a:pPr>
              <a:lnSpc>
                <a:spcPts val="7799"/>
              </a:lnSpc>
            </a:pPr>
            <a:r>
              <a:rPr lang="en-US" sz="5999">
                <a:solidFill>
                  <a:srgbClr val="FFFFFF"/>
                </a:solidFill>
                <a:latin typeface="Fahkwang"/>
              </a:rPr>
              <a:t>Hệ thống điều khiển PID</a:t>
            </a:r>
          </a:p>
          <a:p>
            <a:pPr>
              <a:lnSpc>
                <a:spcPts val="4550"/>
              </a:lnSpc>
            </a:pPr>
            <a:endParaRPr lang="en-US" sz="5999">
              <a:solidFill>
                <a:srgbClr val="FFFFFF"/>
              </a:solidFill>
              <a:latin typeface="Fahkwang"/>
            </a:endParaRPr>
          </a:p>
          <a:p>
            <a:pPr>
              <a:lnSpc>
                <a:spcPts val="4550"/>
              </a:lnSpc>
            </a:pPr>
            <a:endParaRPr lang="en-US" sz="5999">
              <a:solidFill>
                <a:srgbClr val="FFFFFF"/>
              </a:solidFill>
              <a:latin typeface="Fahkwang"/>
            </a:endParaRPr>
          </a:p>
        </p:txBody>
      </p:sp>
      <p:sp>
        <p:nvSpPr>
          <p:cNvPr id="4" name="AutoShape 4"/>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a:stretch>
            <a:fillRect/>
          </a:stretch>
        </p:blipFill>
        <p:spPr>
          <a:xfrm rot="8814095">
            <a:off x="14047330" y="2746402"/>
            <a:ext cx="7672032" cy="12474848"/>
          </a:xfrm>
          <a:prstGeom prst="rect">
            <a:avLst/>
          </a:prstGeom>
        </p:spPr>
      </p:pic>
      <p:pic>
        <p:nvPicPr>
          <p:cNvPr id="6" name="Picture 6"/>
          <p:cNvPicPr>
            <a:picLocks noChangeAspect="1"/>
          </p:cNvPicPr>
          <p:nvPr/>
        </p:nvPicPr>
        <p:blipFill>
          <a:blip r:embed="rId4"/>
          <a:srcRect r="50000"/>
          <a:stretch>
            <a:fillRect/>
          </a:stretch>
        </p:blipFill>
        <p:spPr>
          <a:xfrm>
            <a:off x="9144000" y="1815807"/>
            <a:ext cx="5845298" cy="3804780"/>
          </a:xfrm>
          <a:prstGeom prst="rect">
            <a:avLst/>
          </a:prstGeom>
        </p:spPr>
      </p:pic>
      <p:pic>
        <p:nvPicPr>
          <p:cNvPr id="7" name="Picture 7"/>
          <p:cNvPicPr>
            <a:picLocks noChangeAspect="1"/>
          </p:cNvPicPr>
          <p:nvPr/>
        </p:nvPicPr>
        <p:blipFill>
          <a:blip r:embed="rId5"/>
          <a:srcRect/>
          <a:stretch>
            <a:fillRect/>
          </a:stretch>
        </p:blipFill>
        <p:spPr>
          <a:xfrm>
            <a:off x="9144000" y="6023614"/>
            <a:ext cx="6939286" cy="2960211"/>
          </a:xfrm>
          <a:prstGeom prst="rect">
            <a:avLst/>
          </a:prstGeom>
        </p:spPr>
      </p:pic>
      <p:sp>
        <p:nvSpPr>
          <p:cNvPr id="8" name="TextBox 8"/>
          <p:cNvSpPr txBox="1"/>
          <p:nvPr/>
        </p:nvSpPr>
        <p:spPr>
          <a:xfrm>
            <a:off x="1028700" y="1876425"/>
            <a:ext cx="7753350" cy="3111500"/>
          </a:xfrm>
          <a:prstGeom prst="rect">
            <a:avLst/>
          </a:prstGeom>
        </p:spPr>
        <p:txBody>
          <a:bodyPr lIns="0" tIns="0" rIns="0" bIns="0" rtlCol="0" anchor="t">
            <a:spAutoFit/>
          </a:bodyPr>
          <a:lstStyle/>
          <a:p>
            <a:pPr>
              <a:lnSpc>
                <a:spcPts val="4550"/>
              </a:lnSpc>
            </a:pPr>
            <a:r>
              <a:rPr lang="en-US" sz="3500">
                <a:solidFill>
                  <a:srgbClr val="FFFFFF"/>
                </a:solidFill>
                <a:latin typeface="Fahkwang"/>
              </a:rPr>
              <a:t> Độ vọt lố (POT – Percent of Overshoot) </a:t>
            </a:r>
          </a:p>
          <a:p>
            <a:pPr marL="647700" lvl="1" indent="-323850">
              <a:lnSpc>
                <a:spcPts val="3900"/>
              </a:lnSpc>
              <a:buFont typeface="Arial"/>
              <a:buChar char="•"/>
            </a:pPr>
            <a:r>
              <a:rPr lang="en-US" sz="3000">
                <a:solidFill>
                  <a:srgbClr val="FFFFFF"/>
                </a:solidFill>
                <a:latin typeface="Fahkwang"/>
              </a:rPr>
              <a:t>Hiện tượng vọt lố là hiện tượng đáp ứng của hệ thống vượt quá giá trị xác lập của nó</a:t>
            </a:r>
          </a:p>
          <a:p>
            <a:pPr>
              <a:lnSpc>
                <a:spcPts val="3900"/>
              </a:lnSpc>
            </a:pPr>
            <a:endParaRPr lang="en-US" sz="3000">
              <a:solidFill>
                <a:srgbClr val="FFFFFF"/>
              </a:solidFill>
              <a:latin typeface="Fahkwang"/>
            </a:endParaRPr>
          </a:p>
        </p:txBody>
      </p:sp>
      <p:sp>
        <p:nvSpPr>
          <p:cNvPr id="9" name="TextBox 9"/>
          <p:cNvSpPr txBox="1"/>
          <p:nvPr/>
        </p:nvSpPr>
        <p:spPr>
          <a:xfrm>
            <a:off x="1028700" y="4929430"/>
            <a:ext cx="7218234" cy="5120005"/>
          </a:xfrm>
          <a:prstGeom prst="rect">
            <a:avLst/>
          </a:prstGeom>
        </p:spPr>
        <p:txBody>
          <a:bodyPr lIns="0" tIns="0" rIns="0" bIns="0" rtlCol="0" anchor="t">
            <a:spAutoFit/>
          </a:bodyPr>
          <a:lstStyle/>
          <a:p>
            <a:pPr>
              <a:lnSpc>
                <a:spcPts val="4550"/>
              </a:lnSpc>
            </a:pPr>
            <a:r>
              <a:rPr lang="en-US" sz="3500">
                <a:solidFill>
                  <a:srgbClr val="FFFFFF"/>
                </a:solidFill>
                <a:latin typeface="Fahkwang"/>
              </a:rPr>
              <a:t>Sai số xác lập (steady-state error) </a:t>
            </a:r>
          </a:p>
          <a:p>
            <a:pPr marL="647700" lvl="1" indent="-323850">
              <a:lnSpc>
                <a:spcPts val="3900"/>
              </a:lnSpc>
              <a:buFont typeface="Arial"/>
              <a:buChar char="•"/>
            </a:pPr>
            <a:r>
              <a:rPr lang="en-US" sz="3000">
                <a:solidFill>
                  <a:srgbClr val="FFFFFF"/>
                </a:solidFill>
                <a:latin typeface="Fahkwang"/>
              </a:rPr>
              <a:t>Sai lệch giữa tín hiệu vào và tín hiệu hồi tiếp ở trạng thái xác lập. Sai số xác lập của hệ thống xác định ở thời điểm vô cùng. Sai số xác lập đặc trưng cho độ chính xác của hệ thống điều khiển. Biểu thức sai số xác lập:</a:t>
            </a:r>
          </a:p>
          <a:p>
            <a:pPr>
              <a:lnSpc>
                <a:spcPts val="4160"/>
              </a:lnSpc>
              <a:spcBef>
                <a:spcPct val="0"/>
              </a:spcBef>
            </a:pPr>
            <a:endParaRPr lang="en-US" sz="3000">
              <a:solidFill>
                <a:srgbClr val="FFFFFF"/>
              </a:solidFill>
              <a:latin typeface="Fahkwang"/>
            </a:endParaRPr>
          </a:p>
        </p:txBody>
      </p:sp>
      <p:sp>
        <p:nvSpPr>
          <p:cNvPr id="10" name="AutoShape 10"/>
          <p:cNvSpPr/>
          <p:nvPr/>
        </p:nvSpPr>
        <p:spPr>
          <a:xfrm rot="-10800000">
            <a:off x="847725" y="4889207"/>
            <a:ext cx="8115300"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5"/>
                                        </p:tgtEl>
                                      </p:cBhvr>
                                      <p:by x="150000" y="150000"/>
                                    </p:animScale>
                                  </p:childTnLst>
                                </p:cTn>
                              </p:par>
                              <p:par>
                                <p:cTn id="7" presetID="6" presetClass="emph" presetSubtype="0" fill="hold" nodeType="withEffect">
                                  <p:stCondLst>
                                    <p:cond delay="0"/>
                                  </p:stCondLst>
                                  <p:childTnLst>
                                    <p:animScale>
                                      <p:cBhvr>
                                        <p:cTn id="8"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TextBox 2"/>
          <p:cNvSpPr txBox="1"/>
          <p:nvPr/>
        </p:nvSpPr>
        <p:spPr>
          <a:xfrm>
            <a:off x="1028700" y="825500"/>
            <a:ext cx="9630392" cy="2111375"/>
          </a:xfrm>
          <a:prstGeom prst="rect">
            <a:avLst/>
          </a:prstGeom>
        </p:spPr>
        <p:txBody>
          <a:bodyPr lIns="0" tIns="0" rIns="0" bIns="0" rtlCol="0" anchor="t">
            <a:spAutoFit/>
          </a:bodyPr>
          <a:lstStyle/>
          <a:p>
            <a:pPr>
              <a:lnSpc>
                <a:spcPts val="7799"/>
              </a:lnSpc>
            </a:pPr>
            <a:r>
              <a:rPr lang="en-US" sz="5999">
                <a:solidFill>
                  <a:srgbClr val="FFFFFF"/>
                </a:solidFill>
                <a:latin typeface="Fahkwang"/>
              </a:rPr>
              <a:t>Hệ thống điều khiển PID</a:t>
            </a:r>
          </a:p>
          <a:p>
            <a:pPr>
              <a:lnSpc>
                <a:spcPts val="4550"/>
              </a:lnSpc>
            </a:pPr>
            <a:endParaRPr lang="en-US" sz="5999">
              <a:solidFill>
                <a:srgbClr val="FFFFFF"/>
              </a:solidFill>
              <a:latin typeface="Fahkwang"/>
            </a:endParaRPr>
          </a:p>
          <a:p>
            <a:pPr>
              <a:lnSpc>
                <a:spcPts val="4550"/>
              </a:lnSpc>
            </a:pPr>
            <a:endParaRPr lang="en-US" sz="5999">
              <a:solidFill>
                <a:srgbClr val="FFFFFF"/>
              </a:solidFill>
              <a:latin typeface="Fahkwang"/>
            </a:endParaRPr>
          </a:p>
        </p:txBody>
      </p:sp>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rot="-2505720">
            <a:off x="15903094" y="970114"/>
            <a:ext cx="7672032" cy="12474848"/>
          </a:xfrm>
          <a:prstGeom prst="rect">
            <a:avLst/>
          </a:prstGeom>
        </p:spPr>
      </p:pic>
      <p:pic>
        <p:nvPicPr>
          <p:cNvPr id="5" name="Picture 5"/>
          <p:cNvPicPr>
            <a:picLocks noChangeAspect="1"/>
          </p:cNvPicPr>
          <p:nvPr/>
        </p:nvPicPr>
        <p:blipFill>
          <a:blip r:embed="rId3"/>
          <a:srcRect/>
          <a:stretch>
            <a:fillRect/>
          </a:stretch>
        </p:blipFill>
        <p:spPr>
          <a:xfrm>
            <a:off x="10297851" y="1656839"/>
            <a:ext cx="5311216" cy="4094550"/>
          </a:xfrm>
          <a:prstGeom prst="rect">
            <a:avLst/>
          </a:prstGeom>
        </p:spPr>
      </p:pic>
      <p:pic>
        <p:nvPicPr>
          <p:cNvPr id="6" name="Picture 6"/>
          <p:cNvPicPr>
            <a:picLocks noChangeAspect="1"/>
          </p:cNvPicPr>
          <p:nvPr/>
        </p:nvPicPr>
        <p:blipFill>
          <a:blip r:embed="rId4"/>
          <a:srcRect/>
          <a:stretch>
            <a:fillRect/>
          </a:stretch>
        </p:blipFill>
        <p:spPr>
          <a:xfrm>
            <a:off x="9144000" y="5751388"/>
            <a:ext cx="5311216" cy="3996455"/>
          </a:xfrm>
          <a:prstGeom prst="rect">
            <a:avLst/>
          </a:prstGeom>
        </p:spPr>
      </p:pic>
      <p:sp>
        <p:nvSpPr>
          <p:cNvPr id="7" name="TextBox 7"/>
          <p:cNvSpPr txBox="1"/>
          <p:nvPr/>
        </p:nvSpPr>
        <p:spPr>
          <a:xfrm>
            <a:off x="1028700" y="2515765"/>
            <a:ext cx="7753350" cy="3035300"/>
          </a:xfrm>
          <a:prstGeom prst="rect">
            <a:avLst/>
          </a:prstGeom>
        </p:spPr>
        <p:txBody>
          <a:bodyPr lIns="0" tIns="0" rIns="0" bIns="0" rtlCol="0" anchor="t">
            <a:spAutoFit/>
          </a:bodyPr>
          <a:lstStyle/>
          <a:p>
            <a:pPr algn="just">
              <a:lnSpc>
                <a:spcPts val="4550"/>
              </a:lnSpc>
            </a:pPr>
            <a:r>
              <a:rPr lang="en-US" sz="3500">
                <a:solidFill>
                  <a:srgbClr val="FFFFFF"/>
                </a:solidFill>
                <a:latin typeface="Fahkwang"/>
              </a:rPr>
              <a:t>Thời gian quá độ (setting time) </a:t>
            </a:r>
          </a:p>
          <a:p>
            <a:pPr marL="647700" lvl="1" indent="-323850" algn="just">
              <a:lnSpc>
                <a:spcPts val="3900"/>
              </a:lnSpc>
              <a:buFont typeface="Arial"/>
              <a:buChar char="•"/>
            </a:pPr>
            <a:r>
              <a:rPr lang="en-US" sz="3000">
                <a:solidFill>
                  <a:srgbClr val="FFFFFF"/>
                </a:solidFill>
                <a:latin typeface="Fahkwang"/>
              </a:rPr>
              <a:t>Là thời gian cần thiết để sai lệch giữa đáp ứng của hệ thống và giá trị xác lập của nó không vượt quá e% ( e% thường chọn là 2% hoặc 5%).</a:t>
            </a:r>
          </a:p>
          <a:p>
            <a:pPr algn="just">
              <a:lnSpc>
                <a:spcPts val="3900"/>
              </a:lnSpc>
            </a:pPr>
            <a:endParaRPr lang="en-US" sz="3000">
              <a:solidFill>
                <a:srgbClr val="FFFFFF"/>
              </a:solidFill>
              <a:latin typeface="Fahkwang"/>
            </a:endParaRPr>
          </a:p>
        </p:txBody>
      </p:sp>
      <p:sp>
        <p:nvSpPr>
          <p:cNvPr id="8" name="TextBox 8"/>
          <p:cNvSpPr txBox="1"/>
          <p:nvPr/>
        </p:nvSpPr>
        <p:spPr>
          <a:xfrm>
            <a:off x="1028700" y="5722813"/>
            <a:ext cx="7218234" cy="3530600"/>
          </a:xfrm>
          <a:prstGeom prst="rect">
            <a:avLst/>
          </a:prstGeom>
        </p:spPr>
        <p:txBody>
          <a:bodyPr lIns="0" tIns="0" rIns="0" bIns="0" rtlCol="0" anchor="t">
            <a:spAutoFit/>
          </a:bodyPr>
          <a:lstStyle/>
          <a:p>
            <a:pPr>
              <a:lnSpc>
                <a:spcPts val="4550"/>
              </a:lnSpc>
            </a:pPr>
            <a:r>
              <a:rPr lang="en-US" sz="3500">
                <a:solidFill>
                  <a:srgbClr val="FFFFFF"/>
                </a:solidFill>
                <a:latin typeface="Fahkwang"/>
              </a:rPr>
              <a:t>Thời gian lên (rise time) </a:t>
            </a:r>
          </a:p>
          <a:p>
            <a:pPr marL="647700" lvl="1" indent="-323850">
              <a:lnSpc>
                <a:spcPts val="3900"/>
              </a:lnSpc>
              <a:spcBef>
                <a:spcPct val="0"/>
              </a:spcBef>
              <a:buFont typeface="Arial"/>
              <a:buChar char="•"/>
            </a:pPr>
            <a:r>
              <a:rPr lang="en-US" sz="3000">
                <a:solidFill>
                  <a:srgbClr val="FFFFFF"/>
                </a:solidFill>
                <a:latin typeface="Fahkwang"/>
              </a:rPr>
              <a:t>Là thời gian cần thiết để đáp ứng của hệ thống tăng từ 10% đến 90% giá trị xác lập c(∞) từ lần đầu tiên. Thời gian lên càng nhỏ, tốc độ đáp ứng ban đầu của hệ càng nhanh.</a:t>
            </a:r>
          </a:p>
        </p:txBody>
      </p:sp>
      <p:sp>
        <p:nvSpPr>
          <p:cNvPr id="9" name="AutoShape 9"/>
          <p:cNvSpPr/>
          <p:nvPr/>
        </p:nvSpPr>
        <p:spPr>
          <a:xfrm rot="-10800000">
            <a:off x="1028700" y="5551065"/>
            <a:ext cx="8115300"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716505">
            <a:off x="-1434675" y="317621"/>
            <a:ext cx="7303770" cy="8229600"/>
          </a:xfrm>
          <a:prstGeom prst="rect">
            <a:avLst/>
          </a:prstGeom>
        </p:spPr>
      </p:pic>
      <p:pic>
        <p:nvPicPr>
          <p:cNvPr id="3" name="Picture 3"/>
          <p:cNvPicPr>
            <a:picLocks noChangeAspect="1"/>
          </p:cNvPicPr>
          <p:nvPr/>
        </p:nvPicPr>
        <p:blipFill>
          <a:blip r:embed="rId3"/>
          <a:srcRect/>
          <a:stretch>
            <a:fillRect/>
          </a:stretch>
        </p:blipFill>
        <p:spPr>
          <a:xfrm rot="-6364982">
            <a:off x="4322692" y="4602980"/>
            <a:ext cx="8597036" cy="10234567"/>
          </a:xfrm>
          <a:prstGeom prst="rect">
            <a:avLst/>
          </a:prstGeom>
        </p:spPr>
      </p:pic>
      <p:sp>
        <p:nvSpPr>
          <p:cNvPr id="4" name="TextBox 4"/>
          <p:cNvSpPr txBox="1"/>
          <p:nvPr/>
        </p:nvSpPr>
        <p:spPr>
          <a:xfrm>
            <a:off x="8405525" y="3200791"/>
            <a:ext cx="8431508" cy="1009650"/>
          </a:xfrm>
          <a:prstGeom prst="rect">
            <a:avLst/>
          </a:prstGeom>
        </p:spPr>
        <p:txBody>
          <a:bodyPr lIns="0" tIns="0" rIns="0" bIns="0" rtlCol="0" anchor="t">
            <a:spAutoFit/>
          </a:bodyPr>
          <a:lstStyle/>
          <a:p>
            <a:pPr>
              <a:lnSpc>
                <a:spcPts val="7925"/>
              </a:lnSpc>
            </a:pPr>
            <a:r>
              <a:rPr lang="en-US" sz="6604" b="1" u="sng">
                <a:solidFill>
                  <a:srgbClr val="FFFFFF"/>
                </a:solidFill>
                <a:latin typeface="Linux Biolinum"/>
              </a:rPr>
              <a:t>CHƯƠNG 4</a:t>
            </a:r>
          </a:p>
        </p:txBody>
      </p:sp>
      <p:pic>
        <p:nvPicPr>
          <p:cNvPr id="5" name="Picture 5"/>
          <p:cNvPicPr>
            <a:picLocks noChangeAspect="1"/>
          </p:cNvPicPr>
          <p:nvPr/>
        </p:nvPicPr>
        <p:blipFill>
          <a:blip r:embed="rId4"/>
          <a:srcRect/>
          <a:stretch>
            <a:fillRect/>
          </a:stretch>
        </p:blipFill>
        <p:spPr>
          <a:xfrm rot="8814095">
            <a:off x="4569509" y="-9347051"/>
            <a:ext cx="7672032" cy="12474848"/>
          </a:xfrm>
          <a:prstGeom prst="rect">
            <a:avLst/>
          </a:prstGeom>
        </p:spPr>
      </p:pic>
      <p:sp>
        <p:nvSpPr>
          <p:cNvPr id="6" name="TextBox 6"/>
          <p:cNvSpPr txBox="1"/>
          <p:nvPr/>
        </p:nvSpPr>
        <p:spPr>
          <a:xfrm>
            <a:off x="8405525" y="4654398"/>
            <a:ext cx="8431508" cy="662706"/>
          </a:xfrm>
          <a:prstGeom prst="rect">
            <a:avLst/>
          </a:prstGeom>
        </p:spPr>
        <p:txBody>
          <a:bodyPr lIns="0" tIns="0" rIns="0" bIns="0" rtlCol="0" anchor="t">
            <a:spAutoFit/>
          </a:bodyPr>
          <a:lstStyle/>
          <a:p>
            <a:pPr>
              <a:lnSpc>
                <a:spcPts val="5288"/>
              </a:lnSpc>
            </a:pPr>
            <a:r>
              <a:rPr lang="en-US" sz="4068">
                <a:solidFill>
                  <a:srgbClr val="FFFFFF"/>
                </a:solidFill>
                <a:latin typeface="Fahkwang"/>
              </a:rPr>
              <a:t>THỰC NGHIỆM DÒ HỆ SỐ PID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par>
                                <p:cTn id="7" presetID="6" presetClass="emph" presetSubtype="0" fill="hold" nodeType="withEffect">
                                  <p:stCondLst>
                                    <p:cond delay="0"/>
                                  </p:stCondLst>
                                  <p:childTnLst>
                                    <p:animScale>
                                      <p:cBhvr>
                                        <p:cTn id="8" dur="1500" fill="hold"/>
                                        <p:tgtEl>
                                          <p:spTgt spid="5"/>
                                        </p:tgtEl>
                                      </p:cBhvr>
                                      <p:by x="150000" y="150000"/>
                                    </p:animScale>
                                  </p:childTnLst>
                                </p:cTn>
                              </p:par>
                              <p:par>
                                <p:cTn id="9" presetID="6" presetClass="emph" presetSubtype="0" fill="hold" nodeType="withEffect">
                                  <p:stCondLst>
                                    <p:cond delay="0"/>
                                  </p:stCondLst>
                                  <p:childTnLst>
                                    <p:animScale>
                                      <p:cBhvr>
                                        <p:cTn id="10"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743691">
            <a:off x="-9404" y="-2262439"/>
            <a:ext cx="4033730" cy="4766594"/>
          </a:xfrm>
          <a:prstGeom prst="rect">
            <a:avLst/>
          </a:prstGeom>
        </p:spPr>
      </p:pic>
      <p:pic>
        <p:nvPicPr>
          <p:cNvPr id="3" name="Picture 3"/>
          <p:cNvPicPr>
            <a:picLocks noChangeAspect="1"/>
          </p:cNvPicPr>
          <p:nvPr/>
        </p:nvPicPr>
        <p:blipFill>
          <a:blip r:embed="rId3"/>
          <a:srcRect/>
          <a:stretch>
            <a:fillRect/>
          </a:stretch>
        </p:blipFill>
        <p:spPr>
          <a:xfrm rot="-2943306">
            <a:off x="4685045" y="7452801"/>
            <a:ext cx="5205948" cy="6964479"/>
          </a:xfrm>
          <a:prstGeom prst="rect">
            <a:avLst/>
          </a:prstGeom>
        </p:spPr>
      </p:pic>
      <p:sp>
        <p:nvSpPr>
          <p:cNvPr id="4" name="TextBox 4"/>
          <p:cNvSpPr txBox="1"/>
          <p:nvPr/>
        </p:nvSpPr>
        <p:spPr>
          <a:xfrm>
            <a:off x="1114472" y="495300"/>
            <a:ext cx="6909002" cy="990600"/>
          </a:xfrm>
          <a:prstGeom prst="rect">
            <a:avLst/>
          </a:prstGeom>
        </p:spPr>
        <p:txBody>
          <a:bodyPr lIns="0" tIns="0" rIns="0" bIns="0" rtlCol="0" anchor="t">
            <a:spAutoFit/>
          </a:bodyPr>
          <a:lstStyle/>
          <a:p>
            <a:pPr algn="ctr">
              <a:lnSpc>
                <a:spcPts val="7800"/>
              </a:lnSpc>
            </a:pPr>
            <a:r>
              <a:rPr lang="en-US" sz="6000">
                <a:solidFill>
                  <a:srgbClr val="FFFFFF"/>
                </a:solidFill>
                <a:latin typeface="Linux Biolinum"/>
              </a:rPr>
              <a:t>MỤC TIÊU</a:t>
            </a:r>
          </a:p>
        </p:txBody>
      </p:sp>
      <p:sp>
        <p:nvSpPr>
          <p:cNvPr id="5" name="TextBox 5"/>
          <p:cNvSpPr txBox="1"/>
          <p:nvPr/>
        </p:nvSpPr>
        <p:spPr>
          <a:xfrm>
            <a:off x="152496" y="2742963"/>
            <a:ext cx="8832953" cy="1927579"/>
          </a:xfrm>
          <a:prstGeom prst="rect">
            <a:avLst/>
          </a:prstGeom>
        </p:spPr>
        <p:txBody>
          <a:bodyPr lIns="0" tIns="0" rIns="0" bIns="0" rtlCol="0" anchor="t">
            <a:spAutoFit/>
          </a:bodyPr>
          <a:lstStyle/>
          <a:p>
            <a:pPr marL="625672" lvl="1" indent="-312836">
              <a:lnSpc>
                <a:spcPts val="3767"/>
              </a:lnSpc>
              <a:buFont typeface="Arial"/>
              <a:buChar char="•"/>
            </a:pPr>
            <a:r>
              <a:rPr lang="en-US" sz="2897">
                <a:solidFill>
                  <a:srgbClr val="FFFFFF"/>
                </a:solidFill>
                <a:latin typeface="Fahkwang"/>
              </a:rPr>
              <a:t>Thiết kế chế tạo mô hình lò nhiệt điện trở.</a:t>
            </a:r>
          </a:p>
          <a:p>
            <a:pPr marL="625672" lvl="1" indent="-312836">
              <a:lnSpc>
                <a:spcPts val="3767"/>
              </a:lnSpc>
              <a:buFont typeface="Arial"/>
              <a:buChar char="•"/>
            </a:pPr>
            <a:r>
              <a:rPr lang="en-US" sz="2897">
                <a:solidFill>
                  <a:srgbClr val="FFFFFF"/>
                </a:solidFill>
                <a:latin typeface="Fahkwang"/>
              </a:rPr>
              <a:t>Điều kiển lò nhiệt trên bằng phần mềm matlab</a:t>
            </a:r>
            <a:endParaRPr lang="vi-VN" sz="2897">
              <a:solidFill>
                <a:srgbClr val="FFFFFF"/>
              </a:solidFill>
              <a:latin typeface="Fahkwang"/>
            </a:endParaRPr>
          </a:p>
          <a:p>
            <a:pPr marL="625672" lvl="1" indent="-312836">
              <a:lnSpc>
                <a:spcPts val="3767"/>
              </a:lnSpc>
              <a:buFont typeface="Arial"/>
              <a:buChar char="•"/>
            </a:pPr>
            <a:r>
              <a:rPr lang="en-US" sz="2897">
                <a:solidFill>
                  <a:srgbClr val="FFFFFF"/>
                </a:solidFill>
                <a:latin typeface="Fahkwang"/>
              </a:rPr>
              <a:t>Yêu cầu lò nhiệt cách nhiệt và cách điện.</a:t>
            </a:r>
          </a:p>
        </p:txBody>
      </p:sp>
      <p:sp>
        <p:nvSpPr>
          <p:cNvPr id="6" name="TextBox 6"/>
          <p:cNvSpPr txBox="1"/>
          <p:nvPr/>
        </p:nvSpPr>
        <p:spPr>
          <a:xfrm>
            <a:off x="9314062" y="495300"/>
            <a:ext cx="7595115" cy="990600"/>
          </a:xfrm>
          <a:prstGeom prst="rect">
            <a:avLst/>
          </a:prstGeom>
        </p:spPr>
        <p:txBody>
          <a:bodyPr lIns="0" tIns="0" rIns="0" bIns="0" rtlCol="0" anchor="t">
            <a:spAutoFit/>
          </a:bodyPr>
          <a:lstStyle/>
          <a:p>
            <a:pPr algn="ctr">
              <a:lnSpc>
                <a:spcPts val="7800"/>
              </a:lnSpc>
            </a:pPr>
            <a:r>
              <a:rPr lang="en-US" sz="6000">
                <a:solidFill>
                  <a:srgbClr val="FFFFFF"/>
                </a:solidFill>
                <a:latin typeface="Linux Biolinum"/>
              </a:rPr>
              <a:t>NHIỆM VỤ</a:t>
            </a:r>
          </a:p>
        </p:txBody>
      </p:sp>
      <p:sp>
        <p:nvSpPr>
          <p:cNvPr id="7" name="TextBox 7"/>
          <p:cNvSpPr txBox="1"/>
          <p:nvPr/>
        </p:nvSpPr>
        <p:spPr>
          <a:xfrm>
            <a:off x="9144000" y="1978608"/>
            <a:ext cx="8694580" cy="9007154"/>
          </a:xfrm>
          <a:prstGeom prst="rect">
            <a:avLst/>
          </a:prstGeom>
        </p:spPr>
        <p:txBody>
          <a:bodyPr lIns="0" tIns="0" rIns="0" bIns="0" rtlCol="0" anchor="t">
            <a:spAutoFit/>
          </a:bodyPr>
          <a:lstStyle/>
          <a:p>
            <a:pPr algn="ctr">
              <a:lnSpc>
                <a:spcPts val="5459"/>
              </a:lnSpc>
            </a:pPr>
            <a:r>
              <a:rPr lang="en-US" sz="4199">
                <a:solidFill>
                  <a:srgbClr val="FFFFFF"/>
                </a:solidFill>
                <a:latin typeface="Fahkwang"/>
              </a:rPr>
              <a:t>CƠ KHÍ</a:t>
            </a:r>
          </a:p>
          <a:p>
            <a:pPr marL="604518" lvl="1" indent="-302259">
              <a:lnSpc>
                <a:spcPts val="3639"/>
              </a:lnSpc>
              <a:buFont typeface="Arial"/>
              <a:buChar char="•"/>
            </a:pPr>
            <a:r>
              <a:rPr lang="en-US" sz="2799">
                <a:solidFill>
                  <a:srgbClr val="FFFFFF"/>
                </a:solidFill>
                <a:latin typeface="Fahkwang"/>
              </a:rPr>
              <a:t>Thiết kế mô hình gồm các bản vẽ: Lắp, cụm, chi tiết thể hiện được các kích thước, dung sai</a:t>
            </a:r>
          </a:p>
          <a:p>
            <a:pPr marL="604518" lvl="1" indent="-302259">
              <a:lnSpc>
                <a:spcPts val="3639"/>
              </a:lnSpc>
              <a:buFont typeface="Arial"/>
              <a:buChar char="•"/>
            </a:pPr>
            <a:r>
              <a:rPr lang="en-US" sz="2799">
                <a:solidFill>
                  <a:srgbClr val="FFFFFF"/>
                </a:solidFill>
                <a:latin typeface="Fahkwang"/>
              </a:rPr>
              <a:t>Các chi tiết được gia công đúng thiết kế.</a:t>
            </a:r>
          </a:p>
          <a:p>
            <a:pPr marL="604518" lvl="1" indent="-302259">
              <a:lnSpc>
                <a:spcPts val="3639"/>
              </a:lnSpc>
              <a:buFont typeface="Arial"/>
              <a:buChar char="•"/>
            </a:pPr>
            <a:r>
              <a:rPr lang="en-US" sz="2799">
                <a:solidFill>
                  <a:srgbClr val="FFFFFF"/>
                </a:solidFill>
                <a:latin typeface="Fahkwang"/>
              </a:rPr>
              <a:t>Lắp đặt mô hình phải đảm bảo: tính cứng vững và thẩm mỹ.</a:t>
            </a:r>
          </a:p>
          <a:p>
            <a:pPr algn="ctr">
              <a:lnSpc>
                <a:spcPts val="5199"/>
              </a:lnSpc>
            </a:pPr>
            <a:endParaRPr lang="en-US" sz="2799">
              <a:solidFill>
                <a:srgbClr val="FFFFFF"/>
              </a:solidFill>
              <a:latin typeface="Fahkwang"/>
            </a:endParaRPr>
          </a:p>
          <a:p>
            <a:pPr algn="ctr">
              <a:lnSpc>
                <a:spcPts val="5199"/>
              </a:lnSpc>
            </a:pPr>
            <a:r>
              <a:rPr lang="en-US" sz="3999">
                <a:solidFill>
                  <a:srgbClr val="FFFFFF"/>
                </a:solidFill>
                <a:latin typeface="Fahkwang"/>
              </a:rPr>
              <a:t>ĐIỆN VÀ LẬP TRÌNH</a:t>
            </a:r>
          </a:p>
          <a:p>
            <a:pPr marL="604519" lvl="1" indent="-302260">
              <a:lnSpc>
                <a:spcPts val="3639"/>
              </a:lnSpc>
              <a:buFont typeface="Arial"/>
              <a:buChar char="•"/>
            </a:pPr>
            <a:r>
              <a:rPr lang="en-US" sz="2799">
                <a:solidFill>
                  <a:srgbClr val="FFFFFF"/>
                </a:solidFill>
                <a:latin typeface="Fahkwang"/>
              </a:rPr>
              <a:t>Thiết kế hệ thống điện bao gồm các bản vẽ:,điện đúng yêu cầu kỹ thuật </a:t>
            </a:r>
          </a:p>
          <a:p>
            <a:pPr marL="604519" lvl="1" indent="-302260">
              <a:lnSpc>
                <a:spcPts val="3639"/>
              </a:lnSpc>
              <a:buFont typeface="Arial"/>
              <a:buChar char="•"/>
            </a:pPr>
            <a:r>
              <a:rPr lang="en-US" sz="2799">
                <a:solidFill>
                  <a:srgbClr val="FFFFFF"/>
                </a:solidFill>
                <a:latin typeface="Fahkwang"/>
              </a:rPr>
              <a:t>Lắp đặt hệ thống điện theo đúng thiết kế. </a:t>
            </a:r>
          </a:p>
          <a:p>
            <a:pPr marL="604519" lvl="1" indent="-302260">
              <a:lnSpc>
                <a:spcPts val="3639"/>
              </a:lnSpc>
              <a:buFont typeface="Arial"/>
              <a:buChar char="•"/>
            </a:pPr>
            <a:r>
              <a:rPr lang="en-US" sz="2799">
                <a:solidFill>
                  <a:srgbClr val="FFFFFF"/>
                </a:solidFill>
                <a:latin typeface="Fahkwang"/>
              </a:rPr>
              <a:t>Lập trình điều khiển hệ thống theo đúng yêu cầu và đảm bảo hoạt động chính xác và ổn định. </a:t>
            </a:r>
          </a:p>
          <a:p>
            <a:pPr algn="ctr">
              <a:lnSpc>
                <a:spcPts val="3055"/>
              </a:lnSpc>
            </a:pPr>
            <a:endParaRPr lang="en-US" sz="2799">
              <a:solidFill>
                <a:srgbClr val="FFFFFF"/>
              </a:solidFill>
              <a:latin typeface="Fahkwang"/>
            </a:endParaRPr>
          </a:p>
          <a:p>
            <a:pPr algn="ctr">
              <a:lnSpc>
                <a:spcPts val="3055"/>
              </a:lnSpc>
            </a:pPr>
            <a:endParaRPr lang="en-US" sz="2799">
              <a:solidFill>
                <a:srgbClr val="FFFFFF"/>
              </a:solidFill>
              <a:latin typeface="Fahkwang"/>
            </a:endParaRPr>
          </a:p>
          <a:p>
            <a:pPr algn="ctr">
              <a:lnSpc>
                <a:spcPts val="3055"/>
              </a:lnSpc>
            </a:pPr>
            <a:endParaRPr lang="en-US" sz="2799">
              <a:solidFill>
                <a:srgbClr val="FFFFFF"/>
              </a:solidFill>
              <a:latin typeface="Fahkwang"/>
            </a:endParaRPr>
          </a:p>
          <a:p>
            <a:pPr algn="ctr">
              <a:lnSpc>
                <a:spcPts val="3055"/>
              </a:lnSpc>
            </a:pPr>
            <a:endParaRPr lang="en-US" sz="2799">
              <a:solidFill>
                <a:srgbClr val="FFFFFF"/>
              </a:solidFill>
              <a:latin typeface="Fahkwang"/>
            </a:endParaRPr>
          </a:p>
        </p:txBody>
      </p:sp>
      <p:sp>
        <p:nvSpPr>
          <p:cNvPr id="8" name="AutoShape 8"/>
          <p:cNvSpPr/>
          <p:nvPr/>
        </p:nvSpPr>
        <p:spPr>
          <a:xfrm rot="5400000">
            <a:off x="6326609" y="5309436"/>
            <a:ext cx="5308156" cy="0"/>
          </a:xfrm>
          <a:prstGeom prst="line">
            <a:avLst/>
          </a:prstGeom>
          <a:ln w="9525" cap="rnd">
            <a:solidFill>
              <a:srgbClr val="FFFFFF"/>
            </a:solidFill>
            <a:prstDash val="solid"/>
            <a:headEnd type="none" w="sm" len="sm"/>
            <a:tailEnd type="none" w="sm" len="sm"/>
          </a:ln>
        </p:spPr>
      </p:sp>
      <p:sp>
        <p:nvSpPr>
          <p:cNvPr id="9" name="AutoShape 9"/>
          <p:cNvSpPr/>
          <p:nvPr/>
        </p:nvSpPr>
        <p:spPr>
          <a:xfrm rot="-10800000">
            <a:off x="9314062" y="5569639"/>
            <a:ext cx="7945238" cy="0"/>
          </a:xfrm>
          <a:prstGeom prst="line">
            <a:avLst/>
          </a:prstGeom>
          <a:ln w="9525" cap="rnd">
            <a:solidFill>
              <a:srgbClr val="FFFFFF"/>
            </a:solidFill>
            <a:prstDash val="solid"/>
            <a:headEnd type="none" w="sm" len="sm"/>
            <a:tailEnd type="none" w="sm" len="sm"/>
          </a:ln>
        </p:spPr>
      </p:sp>
      <p:pic>
        <p:nvPicPr>
          <p:cNvPr id="10" name="Picture 10"/>
          <p:cNvPicPr>
            <a:picLocks noChangeAspect="1"/>
          </p:cNvPicPr>
          <p:nvPr/>
        </p:nvPicPr>
        <p:blipFill>
          <a:blip r:embed="rId2"/>
          <a:srcRect/>
          <a:stretch>
            <a:fillRect/>
          </a:stretch>
        </p:blipFill>
        <p:spPr>
          <a:xfrm rot="1743691">
            <a:off x="13795279" y="5286730"/>
            <a:ext cx="5293810" cy="6255610"/>
          </a:xfrm>
          <a:prstGeom prst="rect">
            <a:avLst/>
          </a:prstGeom>
        </p:spPr>
      </p:pic>
      <p:sp>
        <p:nvSpPr>
          <p:cNvPr id="11" name="AutoShape 11"/>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sp>
        <p:nvSpPr>
          <p:cNvPr id="12" name="AutoShape 12"/>
          <p:cNvSpPr/>
          <p:nvPr/>
        </p:nvSpPr>
        <p:spPr>
          <a:xfrm rot="-10800000">
            <a:off x="9433640" y="1905000"/>
            <a:ext cx="8115300"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par>
                                <p:cTn id="7" presetID="6" presetClass="emph" presetSubtype="0" fill="hold" nodeType="withEffect">
                                  <p:stCondLst>
                                    <p:cond delay="0"/>
                                  </p:stCondLst>
                                  <p:childTnLst>
                                    <p:animScale>
                                      <p:cBhvr>
                                        <p:cTn id="8" dur="1500" fill="hold"/>
                                        <p:tgtEl>
                                          <p:spTgt spid="3"/>
                                        </p:tgtEl>
                                      </p:cBhvr>
                                      <p:by x="150000" y="150000"/>
                                    </p:animScale>
                                  </p:childTnLst>
                                </p:cTn>
                              </p:par>
                              <p:par>
                                <p:cTn id="9" presetID="6" presetClass="emph" presetSubtype="0" fill="hold" nodeType="withEffect">
                                  <p:stCondLst>
                                    <p:cond delay="0"/>
                                  </p:stCondLst>
                                  <p:childTnLst>
                                    <p:animScale>
                                      <p:cBhvr>
                                        <p:cTn id="10" dur="15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716505">
            <a:off x="11299802" y="5143500"/>
            <a:ext cx="7303770" cy="8229600"/>
          </a:xfrm>
          <a:prstGeom prst="rect">
            <a:avLst/>
          </a:prstGeom>
        </p:spPr>
      </p:pic>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3"/>
          <a:srcRect b="16225"/>
          <a:stretch>
            <a:fillRect/>
          </a:stretch>
        </p:blipFill>
        <p:spPr>
          <a:xfrm>
            <a:off x="1028700" y="2152650"/>
            <a:ext cx="11795386" cy="7337551"/>
          </a:xfrm>
          <a:prstGeom prst="rect">
            <a:avLst/>
          </a:prstGeom>
        </p:spPr>
      </p:pic>
      <p:pic>
        <p:nvPicPr>
          <p:cNvPr id="5" name="Picture 5"/>
          <p:cNvPicPr>
            <a:picLocks noChangeAspect="1"/>
          </p:cNvPicPr>
          <p:nvPr/>
        </p:nvPicPr>
        <p:blipFill>
          <a:blip r:embed="rId4"/>
          <a:srcRect/>
          <a:stretch>
            <a:fillRect/>
          </a:stretch>
        </p:blipFill>
        <p:spPr>
          <a:xfrm>
            <a:off x="12824086" y="2152650"/>
            <a:ext cx="4686389" cy="1670149"/>
          </a:xfrm>
          <a:prstGeom prst="rect">
            <a:avLst/>
          </a:prstGeom>
        </p:spPr>
      </p:pic>
      <p:sp>
        <p:nvSpPr>
          <p:cNvPr id="6" name="TextBox 6"/>
          <p:cNvSpPr txBox="1"/>
          <p:nvPr/>
        </p:nvSpPr>
        <p:spPr>
          <a:xfrm>
            <a:off x="1028700" y="831415"/>
            <a:ext cx="12769849" cy="962025"/>
          </a:xfrm>
          <a:prstGeom prst="rect">
            <a:avLst/>
          </a:prstGeom>
        </p:spPr>
        <p:txBody>
          <a:bodyPr lIns="0" tIns="0" rIns="0" bIns="0" rtlCol="0" anchor="t">
            <a:spAutoFit/>
          </a:bodyPr>
          <a:lstStyle/>
          <a:p>
            <a:pPr>
              <a:lnSpc>
                <a:spcPts val="7799"/>
              </a:lnSpc>
            </a:pPr>
            <a:r>
              <a:rPr lang="en-US" sz="5999">
                <a:solidFill>
                  <a:srgbClr val="FFFFFF"/>
                </a:solidFill>
                <a:latin typeface="Fahkwang"/>
              </a:rPr>
              <a:t>THỰC NGHIỆM DÒ HỆ SỐ PID</a:t>
            </a:r>
          </a:p>
        </p:txBody>
      </p:sp>
      <p:sp>
        <p:nvSpPr>
          <p:cNvPr id="7" name="TextBox 7"/>
          <p:cNvSpPr txBox="1"/>
          <p:nvPr/>
        </p:nvSpPr>
        <p:spPr>
          <a:xfrm>
            <a:off x="12916165" y="4062047"/>
            <a:ext cx="4594310" cy="2757170"/>
          </a:xfrm>
          <a:prstGeom prst="rect">
            <a:avLst/>
          </a:prstGeom>
        </p:spPr>
        <p:txBody>
          <a:bodyPr lIns="0" tIns="0" rIns="0" bIns="0" rtlCol="0" anchor="t">
            <a:spAutoFit/>
          </a:bodyPr>
          <a:lstStyle/>
          <a:p>
            <a:pPr>
              <a:lnSpc>
                <a:spcPts val="4419"/>
              </a:lnSpc>
              <a:spcBef>
                <a:spcPct val="0"/>
              </a:spcBef>
            </a:pPr>
            <a:r>
              <a:rPr lang="en-US" sz="3399">
                <a:solidFill>
                  <a:srgbClr val="FFFFFF"/>
                </a:solidFill>
                <a:latin typeface="Fahkwang"/>
              </a:rPr>
              <a:t>Từ kết quả trên ta suy ra được 3 hệ số:</a:t>
            </a:r>
          </a:p>
          <a:p>
            <a:pPr>
              <a:lnSpc>
                <a:spcPts val="4419"/>
              </a:lnSpc>
              <a:spcBef>
                <a:spcPct val="0"/>
              </a:spcBef>
            </a:pPr>
            <a:r>
              <a:rPr lang="en-US" sz="3399">
                <a:solidFill>
                  <a:srgbClr val="FFFFFF"/>
                </a:solidFill>
                <a:latin typeface="Fahkwang"/>
              </a:rPr>
              <a:t>Kp=1,86</a:t>
            </a:r>
          </a:p>
          <a:p>
            <a:pPr>
              <a:lnSpc>
                <a:spcPts val="4419"/>
              </a:lnSpc>
              <a:spcBef>
                <a:spcPct val="0"/>
              </a:spcBef>
            </a:pPr>
            <a:r>
              <a:rPr lang="en-US" sz="3399">
                <a:solidFill>
                  <a:srgbClr val="FFFFFF"/>
                </a:solidFill>
                <a:latin typeface="Fahkwang"/>
              </a:rPr>
              <a:t>Ki=Kp/Ti=0,02</a:t>
            </a:r>
          </a:p>
          <a:p>
            <a:pPr>
              <a:lnSpc>
                <a:spcPts val="4419"/>
              </a:lnSpc>
              <a:spcBef>
                <a:spcPct val="0"/>
              </a:spcBef>
            </a:pPr>
            <a:r>
              <a:rPr lang="en-US" sz="3399">
                <a:solidFill>
                  <a:srgbClr val="FFFFFF"/>
                </a:solidFill>
                <a:latin typeface="Fahkwang"/>
              </a:rPr>
              <a:t>Kd=Kp*Td=39,99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716505">
            <a:off x="2984647" y="6172200"/>
            <a:ext cx="7303770" cy="8229600"/>
          </a:xfrm>
          <a:prstGeom prst="rect">
            <a:avLst/>
          </a:prstGeom>
        </p:spPr>
      </p:pic>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3"/>
          <a:srcRect r="11479"/>
          <a:stretch>
            <a:fillRect/>
          </a:stretch>
        </p:blipFill>
        <p:spPr>
          <a:xfrm>
            <a:off x="1028700" y="2133172"/>
            <a:ext cx="10522086" cy="7125128"/>
          </a:xfrm>
          <a:prstGeom prst="rect">
            <a:avLst/>
          </a:prstGeom>
        </p:spPr>
      </p:pic>
      <p:sp>
        <p:nvSpPr>
          <p:cNvPr id="5" name="TextBox 5"/>
          <p:cNvSpPr txBox="1"/>
          <p:nvPr/>
        </p:nvSpPr>
        <p:spPr>
          <a:xfrm>
            <a:off x="1028700" y="981710"/>
            <a:ext cx="13922987" cy="670961"/>
          </a:xfrm>
          <a:prstGeom prst="rect">
            <a:avLst/>
          </a:prstGeom>
        </p:spPr>
        <p:txBody>
          <a:bodyPr lIns="0" tIns="0" rIns="0" bIns="0" rtlCol="0" anchor="t">
            <a:spAutoFit/>
          </a:bodyPr>
          <a:lstStyle/>
          <a:p>
            <a:pPr>
              <a:lnSpc>
                <a:spcPts val="5418"/>
              </a:lnSpc>
            </a:pPr>
            <a:r>
              <a:rPr lang="en-US" sz="4168">
                <a:solidFill>
                  <a:srgbClr val="FFFFFF"/>
                </a:solidFill>
                <a:latin typeface="Fahkwang"/>
              </a:rPr>
              <a:t>THỰC NGHIỆM DÒ HỆ SỐ PID: THỰC NGHIỆM 1</a:t>
            </a:r>
          </a:p>
        </p:txBody>
      </p:sp>
      <p:sp>
        <p:nvSpPr>
          <p:cNvPr id="6" name="TextBox 6"/>
          <p:cNvSpPr txBox="1"/>
          <p:nvPr/>
        </p:nvSpPr>
        <p:spPr>
          <a:xfrm>
            <a:off x="12548748" y="2104597"/>
            <a:ext cx="4805878" cy="4702810"/>
          </a:xfrm>
          <a:prstGeom prst="rect">
            <a:avLst/>
          </a:prstGeom>
        </p:spPr>
        <p:txBody>
          <a:bodyPr lIns="0" tIns="0" rIns="0" bIns="0" rtlCol="0" anchor="t">
            <a:spAutoFit/>
          </a:bodyPr>
          <a:lstStyle/>
          <a:p>
            <a:pPr>
              <a:lnSpc>
                <a:spcPts val="4160"/>
              </a:lnSpc>
              <a:spcBef>
                <a:spcPct val="0"/>
              </a:spcBef>
            </a:pPr>
            <a:r>
              <a:rPr lang="en-US" sz="3200">
                <a:solidFill>
                  <a:srgbClr val="FFFFFF"/>
                </a:solidFill>
                <a:latin typeface="Fahkwang"/>
              </a:rPr>
              <a:t>Khi cho hệ thống chạy với bộ hệ Kp, Kd, Ki sẽ thu được đồ thị như hình ảnh dưới. Quan sát đồ thị thấy được có xảy ra vọt lố khi để Kp=1,86 nhưng không quá lớn, thời gian quá độ nhỏ.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716505">
            <a:off x="14915086" y="-3567478"/>
            <a:ext cx="7303770" cy="8229600"/>
          </a:xfrm>
          <a:prstGeom prst="rect">
            <a:avLst/>
          </a:prstGeom>
        </p:spPr>
      </p:pic>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3"/>
          <a:srcRect r="10848"/>
          <a:stretch>
            <a:fillRect/>
          </a:stretch>
        </p:blipFill>
        <p:spPr>
          <a:xfrm>
            <a:off x="1028700" y="2152650"/>
            <a:ext cx="10554458" cy="7105650"/>
          </a:xfrm>
          <a:prstGeom prst="rect">
            <a:avLst/>
          </a:prstGeom>
        </p:spPr>
      </p:pic>
      <p:sp>
        <p:nvSpPr>
          <p:cNvPr id="5" name="TextBox 5"/>
          <p:cNvSpPr txBox="1"/>
          <p:nvPr/>
        </p:nvSpPr>
        <p:spPr>
          <a:xfrm>
            <a:off x="1028700" y="981075"/>
            <a:ext cx="13922987" cy="662706"/>
          </a:xfrm>
          <a:prstGeom prst="rect">
            <a:avLst/>
          </a:prstGeom>
        </p:spPr>
        <p:txBody>
          <a:bodyPr lIns="0" tIns="0" rIns="0" bIns="0" rtlCol="0" anchor="t">
            <a:spAutoFit/>
          </a:bodyPr>
          <a:lstStyle/>
          <a:p>
            <a:pPr>
              <a:lnSpc>
                <a:spcPts val="5288"/>
              </a:lnSpc>
            </a:pPr>
            <a:r>
              <a:rPr lang="en-US" sz="4068">
                <a:solidFill>
                  <a:srgbClr val="FFFFFF"/>
                </a:solidFill>
                <a:latin typeface="Fahkwang"/>
              </a:rPr>
              <a:t>THỰC NGHIỆM DÒ HỆ SỐ PID: THỰC NGHIỆM 2</a:t>
            </a:r>
          </a:p>
        </p:txBody>
      </p:sp>
      <p:sp>
        <p:nvSpPr>
          <p:cNvPr id="6" name="TextBox 6"/>
          <p:cNvSpPr txBox="1"/>
          <p:nvPr/>
        </p:nvSpPr>
        <p:spPr>
          <a:xfrm>
            <a:off x="11583158" y="2124075"/>
            <a:ext cx="6704842" cy="7880985"/>
          </a:xfrm>
          <a:prstGeom prst="rect">
            <a:avLst/>
          </a:prstGeom>
        </p:spPr>
        <p:txBody>
          <a:bodyPr lIns="0" tIns="0" rIns="0" bIns="0" rtlCol="0" anchor="t">
            <a:spAutoFit/>
          </a:bodyPr>
          <a:lstStyle/>
          <a:p>
            <a:pPr>
              <a:lnSpc>
                <a:spcPts val="3509"/>
              </a:lnSpc>
              <a:spcBef>
                <a:spcPct val="0"/>
              </a:spcBef>
            </a:pPr>
            <a:r>
              <a:rPr lang="en-US" sz="2699">
                <a:solidFill>
                  <a:srgbClr val="FFFFFF"/>
                </a:solidFill>
                <a:latin typeface="Fahkwang"/>
              </a:rPr>
              <a:t>Cài đặt các thông số Kp=5, Ki=0,02, Kd=39,99</a:t>
            </a:r>
          </a:p>
          <a:p>
            <a:pPr>
              <a:lnSpc>
                <a:spcPts val="3509"/>
              </a:lnSpc>
              <a:spcBef>
                <a:spcPct val="0"/>
              </a:spcBef>
            </a:pPr>
            <a:r>
              <a:rPr lang="en-US" sz="2699">
                <a:solidFill>
                  <a:srgbClr val="FFFFFF"/>
                </a:solidFill>
                <a:latin typeface="Fahkwang"/>
              </a:rPr>
              <a:t>Nhiệt độ setpoint thô là 102raw→  (102*0,78) = 80 độ C</a:t>
            </a:r>
          </a:p>
          <a:p>
            <a:pPr>
              <a:lnSpc>
                <a:spcPts val="3509"/>
              </a:lnSpc>
              <a:spcBef>
                <a:spcPct val="0"/>
              </a:spcBef>
            </a:pPr>
            <a:r>
              <a:rPr lang="en-US" sz="2699">
                <a:solidFill>
                  <a:srgbClr val="FFFFFF"/>
                </a:solidFill>
                <a:latin typeface="Fahkwang"/>
              </a:rPr>
              <a:t>Nhiệt độ ban đầu của lò nhiệt: 60raw→ 46,8 độ C</a:t>
            </a:r>
          </a:p>
          <a:p>
            <a:pPr>
              <a:lnSpc>
                <a:spcPts val="3509"/>
              </a:lnSpc>
              <a:spcBef>
                <a:spcPct val="0"/>
              </a:spcBef>
            </a:pPr>
            <a:r>
              <a:rPr lang="en-US" sz="2699">
                <a:solidFill>
                  <a:srgbClr val="FFFFFF"/>
                </a:solidFill>
                <a:latin typeface="Fahkwang"/>
              </a:rPr>
              <a:t>Nhiệt độ vọt lố cao nhất : 102raw→ 82 độ C </a:t>
            </a:r>
          </a:p>
          <a:p>
            <a:pPr>
              <a:lnSpc>
                <a:spcPts val="3509"/>
              </a:lnSpc>
              <a:spcBef>
                <a:spcPct val="0"/>
              </a:spcBef>
            </a:pPr>
            <a:r>
              <a:rPr lang="en-US" sz="2699">
                <a:solidFill>
                  <a:srgbClr val="FFFFFF"/>
                </a:solidFill>
                <a:latin typeface="Fahkwang"/>
              </a:rPr>
              <a:t>Thời gian bắt đầu : 10s</a:t>
            </a:r>
          </a:p>
          <a:p>
            <a:pPr>
              <a:lnSpc>
                <a:spcPts val="3509"/>
              </a:lnSpc>
              <a:spcBef>
                <a:spcPct val="0"/>
              </a:spcBef>
            </a:pPr>
            <a:r>
              <a:rPr lang="en-US" sz="2699">
                <a:solidFill>
                  <a:srgbClr val="FFFFFF"/>
                </a:solidFill>
                <a:latin typeface="Fahkwang"/>
              </a:rPr>
              <a:t>Thời gian vọt lố Tos bắt đầu từ: 90s</a:t>
            </a:r>
          </a:p>
          <a:p>
            <a:pPr>
              <a:lnSpc>
                <a:spcPts val="3509"/>
              </a:lnSpc>
              <a:spcBef>
                <a:spcPct val="0"/>
              </a:spcBef>
            </a:pPr>
            <a:r>
              <a:rPr lang="en-US" sz="2699">
                <a:solidFill>
                  <a:srgbClr val="FFFFFF"/>
                </a:solidFill>
                <a:latin typeface="Fahkwang"/>
              </a:rPr>
              <a:t>Thời gian hệ thống bắt đầu ổn định từ: 185s</a:t>
            </a:r>
          </a:p>
          <a:p>
            <a:pPr>
              <a:lnSpc>
                <a:spcPts val="3509"/>
              </a:lnSpc>
              <a:spcBef>
                <a:spcPct val="0"/>
              </a:spcBef>
            </a:pPr>
            <a:r>
              <a:rPr lang="en-US" sz="2699">
                <a:solidFill>
                  <a:srgbClr val="FFFFFF"/>
                </a:solidFill>
                <a:latin typeface="Fahkwang"/>
              </a:rPr>
              <a:t>Nhận xét: Khi tăng hệ số Kp thì hệ thống đáp ứng càng nhanh do đó sai số càng lớn, bù khâu tỉ lệ càng lớn. Một giá trị độ lợi tỉ lệ quá lớn sẽ dẫn đến quá trình mất ổn định và dao dộng</a:t>
            </a:r>
          </a:p>
          <a:p>
            <a:pPr>
              <a:lnSpc>
                <a:spcPts val="3509"/>
              </a:lnSpc>
              <a:spcBef>
                <a:spcPct val="0"/>
              </a:spcBef>
            </a:pPr>
            <a:endParaRPr lang="en-US" sz="2699">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716505">
            <a:off x="11299802" y="5143500"/>
            <a:ext cx="7303770" cy="8229600"/>
          </a:xfrm>
          <a:prstGeom prst="rect">
            <a:avLst/>
          </a:prstGeom>
        </p:spPr>
      </p:pic>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3"/>
          <a:srcRect r="10834"/>
          <a:stretch>
            <a:fillRect/>
          </a:stretch>
        </p:blipFill>
        <p:spPr>
          <a:xfrm>
            <a:off x="1028700" y="2152650"/>
            <a:ext cx="10569859" cy="7105650"/>
          </a:xfrm>
          <a:prstGeom prst="rect">
            <a:avLst/>
          </a:prstGeom>
        </p:spPr>
      </p:pic>
      <p:sp>
        <p:nvSpPr>
          <p:cNvPr id="5" name="TextBox 5"/>
          <p:cNvSpPr txBox="1"/>
          <p:nvPr/>
        </p:nvSpPr>
        <p:spPr>
          <a:xfrm>
            <a:off x="1028700" y="981075"/>
            <a:ext cx="13922987" cy="662706"/>
          </a:xfrm>
          <a:prstGeom prst="rect">
            <a:avLst/>
          </a:prstGeom>
        </p:spPr>
        <p:txBody>
          <a:bodyPr lIns="0" tIns="0" rIns="0" bIns="0" rtlCol="0" anchor="t">
            <a:spAutoFit/>
          </a:bodyPr>
          <a:lstStyle/>
          <a:p>
            <a:pPr>
              <a:lnSpc>
                <a:spcPts val="5288"/>
              </a:lnSpc>
            </a:pPr>
            <a:r>
              <a:rPr lang="en-US" sz="4068">
                <a:solidFill>
                  <a:srgbClr val="FFFFFF"/>
                </a:solidFill>
                <a:latin typeface="Fahkwang"/>
              </a:rPr>
              <a:t>THỰC NGHIỆM DÒ HỆ SỐ PID: THỰC NGHIỆM 3</a:t>
            </a:r>
          </a:p>
        </p:txBody>
      </p:sp>
      <p:sp>
        <p:nvSpPr>
          <p:cNvPr id="6" name="TextBox 6"/>
          <p:cNvSpPr txBox="1"/>
          <p:nvPr/>
        </p:nvSpPr>
        <p:spPr>
          <a:xfrm>
            <a:off x="11598559" y="1885950"/>
            <a:ext cx="6524208" cy="8588375"/>
          </a:xfrm>
          <a:prstGeom prst="rect">
            <a:avLst/>
          </a:prstGeom>
        </p:spPr>
        <p:txBody>
          <a:bodyPr lIns="0" tIns="0" rIns="0" bIns="0" rtlCol="0" anchor="t">
            <a:spAutoFit/>
          </a:bodyPr>
          <a:lstStyle/>
          <a:p>
            <a:pPr>
              <a:lnSpc>
                <a:spcPts val="3249"/>
              </a:lnSpc>
              <a:spcBef>
                <a:spcPct val="0"/>
              </a:spcBef>
            </a:pPr>
            <a:r>
              <a:rPr lang="en-US" sz="2499">
                <a:solidFill>
                  <a:srgbClr val="FFFFFF"/>
                </a:solidFill>
                <a:latin typeface="Fahkwang"/>
              </a:rPr>
              <a:t>Cài đặt các thông số Kp=7, Ki=0,04, Kd=39,99</a:t>
            </a:r>
          </a:p>
          <a:p>
            <a:pPr>
              <a:lnSpc>
                <a:spcPts val="3249"/>
              </a:lnSpc>
              <a:spcBef>
                <a:spcPct val="0"/>
              </a:spcBef>
            </a:pPr>
            <a:r>
              <a:rPr lang="en-US" sz="2499">
                <a:solidFill>
                  <a:srgbClr val="FFFFFF"/>
                </a:solidFill>
                <a:latin typeface="Fahkwang"/>
              </a:rPr>
              <a:t>Nhiệt độ setpoint thô là 165raw→ (165*0,78) = 130 độ C</a:t>
            </a:r>
          </a:p>
          <a:p>
            <a:pPr>
              <a:lnSpc>
                <a:spcPts val="3249"/>
              </a:lnSpc>
              <a:spcBef>
                <a:spcPct val="0"/>
              </a:spcBef>
            </a:pPr>
            <a:r>
              <a:rPr lang="en-US" sz="2499">
                <a:solidFill>
                  <a:srgbClr val="FFFFFF"/>
                </a:solidFill>
                <a:latin typeface="Fahkwang"/>
              </a:rPr>
              <a:t>Nhiệt độ ban đầu của lò nhiệt: 54raw→ 42,12 độ C</a:t>
            </a:r>
          </a:p>
          <a:p>
            <a:pPr>
              <a:lnSpc>
                <a:spcPts val="3249"/>
              </a:lnSpc>
              <a:spcBef>
                <a:spcPct val="0"/>
              </a:spcBef>
            </a:pPr>
            <a:r>
              <a:rPr lang="en-US" sz="2499">
                <a:solidFill>
                  <a:srgbClr val="FFFFFF"/>
                </a:solidFill>
                <a:latin typeface="Fahkwang"/>
              </a:rPr>
              <a:t>Nhiệt độ vọt lố cao nhất : 170raw→ 133độ C </a:t>
            </a:r>
          </a:p>
          <a:p>
            <a:pPr>
              <a:lnSpc>
                <a:spcPts val="3249"/>
              </a:lnSpc>
              <a:spcBef>
                <a:spcPct val="0"/>
              </a:spcBef>
            </a:pPr>
            <a:r>
              <a:rPr lang="en-US" sz="2499">
                <a:solidFill>
                  <a:srgbClr val="FFFFFF"/>
                </a:solidFill>
                <a:latin typeface="Fahkwang"/>
              </a:rPr>
              <a:t>Thời gian bắt đầu : 18s</a:t>
            </a:r>
          </a:p>
          <a:p>
            <a:pPr>
              <a:lnSpc>
                <a:spcPts val="3249"/>
              </a:lnSpc>
              <a:spcBef>
                <a:spcPct val="0"/>
              </a:spcBef>
            </a:pPr>
            <a:r>
              <a:rPr lang="en-US" sz="2499">
                <a:solidFill>
                  <a:srgbClr val="FFFFFF"/>
                </a:solidFill>
                <a:latin typeface="Fahkwang"/>
              </a:rPr>
              <a:t>Thời gian vọt lố Tos bắt đầu từ: 118s</a:t>
            </a:r>
          </a:p>
          <a:p>
            <a:pPr>
              <a:lnSpc>
                <a:spcPts val="3249"/>
              </a:lnSpc>
              <a:spcBef>
                <a:spcPct val="0"/>
              </a:spcBef>
            </a:pPr>
            <a:r>
              <a:rPr lang="en-US" sz="2499">
                <a:solidFill>
                  <a:srgbClr val="FFFFFF"/>
                </a:solidFill>
                <a:latin typeface="Fahkwang"/>
              </a:rPr>
              <a:t>Thời gian hệ thống bắt đầu ổn định từ: 182s</a:t>
            </a:r>
          </a:p>
          <a:p>
            <a:pPr>
              <a:lnSpc>
                <a:spcPts val="3249"/>
              </a:lnSpc>
              <a:spcBef>
                <a:spcPct val="0"/>
              </a:spcBef>
            </a:pPr>
            <a:r>
              <a:rPr lang="en-US" sz="2499">
                <a:solidFill>
                  <a:srgbClr val="FFFFFF"/>
                </a:solidFill>
                <a:latin typeface="Fahkwang"/>
              </a:rPr>
              <a:t>Nhận xét: Khi tăng hệ số Kp thì hệ thống đáp ứng càng nhanh do đó sai số càng lớn, bù khâu tỉ lệ càng lớn. Một giá trị độ lợi tỉ lệ quá lớn sẽ dẫn đến quá trình mất ổn định và dao dộng</a:t>
            </a:r>
          </a:p>
          <a:p>
            <a:pPr>
              <a:lnSpc>
                <a:spcPts val="3249"/>
              </a:lnSpc>
              <a:spcBef>
                <a:spcPct val="0"/>
              </a:spcBef>
            </a:pPr>
            <a:r>
              <a:rPr lang="en-US" sz="2499">
                <a:solidFill>
                  <a:srgbClr val="FFFFFF"/>
                </a:solidFill>
                <a:latin typeface="Fahkwang"/>
              </a:rPr>
              <a:t>Khi tăng hệ số Ki thì sai số ổn định bị khử càng nhanh, tuy nhiên sẽ làm độ vọt lố càng lớn.</a:t>
            </a:r>
          </a:p>
          <a:p>
            <a:pPr>
              <a:lnSpc>
                <a:spcPts val="3249"/>
              </a:lnSpc>
              <a:spcBef>
                <a:spcPct val="0"/>
              </a:spcBef>
            </a:pPr>
            <a:endParaRPr lang="en-US" sz="2499">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3716505">
            <a:off x="-1010612" y="-1981628"/>
            <a:ext cx="7303770" cy="8229600"/>
          </a:xfrm>
          <a:prstGeom prst="rect">
            <a:avLst/>
          </a:prstGeom>
        </p:spPr>
      </p:pic>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3"/>
          <a:srcRect r="11029"/>
          <a:stretch>
            <a:fillRect/>
          </a:stretch>
        </p:blipFill>
        <p:spPr>
          <a:xfrm>
            <a:off x="1028700" y="2133172"/>
            <a:ext cx="10575597" cy="7125128"/>
          </a:xfrm>
          <a:prstGeom prst="rect">
            <a:avLst/>
          </a:prstGeom>
        </p:spPr>
      </p:pic>
      <p:sp>
        <p:nvSpPr>
          <p:cNvPr id="5" name="TextBox 5"/>
          <p:cNvSpPr txBox="1"/>
          <p:nvPr/>
        </p:nvSpPr>
        <p:spPr>
          <a:xfrm>
            <a:off x="1028700" y="981075"/>
            <a:ext cx="13922987" cy="662706"/>
          </a:xfrm>
          <a:prstGeom prst="rect">
            <a:avLst/>
          </a:prstGeom>
        </p:spPr>
        <p:txBody>
          <a:bodyPr lIns="0" tIns="0" rIns="0" bIns="0" rtlCol="0" anchor="t">
            <a:spAutoFit/>
          </a:bodyPr>
          <a:lstStyle/>
          <a:p>
            <a:pPr>
              <a:lnSpc>
                <a:spcPts val="5288"/>
              </a:lnSpc>
            </a:pPr>
            <a:r>
              <a:rPr lang="en-US" sz="4068">
                <a:solidFill>
                  <a:srgbClr val="FFFFFF"/>
                </a:solidFill>
                <a:latin typeface="Fahkwang"/>
              </a:rPr>
              <a:t>THỰC NGHIỆM DÒ HỆ SỐ PID: THỰC NGHIỆM 4</a:t>
            </a:r>
          </a:p>
        </p:txBody>
      </p:sp>
      <p:sp>
        <p:nvSpPr>
          <p:cNvPr id="6" name="TextBox 6"/>
          <p:cNvSpPr txBox="1"/>
          <p:nvPr/>
        </p:nvSpPr>
        <p:spPr>
          <a:xfrm>
            <a:off x="11604297" y="2104597"/>
            <a:ext cx="6478856" cy="7880985"/>
          </a:xfrm>
          <a:prstGeom prst="rect">
            <a:avLst/>
          </a:prstGeom>
        </p:spPr>
        <p:txBody>
          <a:bodyPr lIns="0" tIns="0" rIns="0" bIns="0" rtlCol="0" anchor="t">
            <a:spAutoFit/>
          </a:bodyPr>
          <a:lstStyle/>
          <a:p>
            <a:pPr>
              <a:lnSpc>
                <a:spcPts val="3510"/>
              </a:lnSpc>
              <a:spcBef>
                <a:spcPct val="0"/>
              </a:spcBef>
            </a:pPr>
            <a:r>
              <a:rPr lang="en-US" sz="2700">
                <a:solidFill>
                  <a:srgbClr val="FFFFFF"/>
                </a:solidFill>
                <a:latin typeface="Fahkwang"/>
              </a:rPr>
              <a:t>Cài đặt các thông số Kp=5, Ki=0,04, Kd=45</a:t>
            </a:r>
          </a:p>
          <a:p>
            <a:pPr>
              <a:lnSpc>
                <a:spcPts val="3510"/>
              </a:lnSpc>
              <a:spcBef>
                <a:spcPct val="0"/>
              </a:spcBef>
            </a:pPr>
            <a:r>
              <a:rPr lang="en-US" sz="2700">
                <a:solidFill>
                  <a:srgbClr val="FFFFFF"/>
                </a:solidFill>
                <a:latin typeface="Fahkwang"/>
              </a:rPr>
              <a:t>Nhiệt độ setpoint thô là 165raw→ (165*0,78) = 130 độ C</a:t>
            </a:r>
          </a:p>
          <a:p>
            <a:pPr>
              <a:lnSpc>
                <a:spcPts val="3510"/>
              </a:lnSpc>
              <a:spcBef>
                <a:spcPct val="0"/>
              </a:spcBef>
            </a:pPr>
            <a:r>
              <a:rPr lang="en-US" sz="2700">
                <a:solidFill>
                  <a:srgbClr val="FFFFFF"/>
                </a:solidFill>
                <a:latin typeface="Fahkwang"/>
              </a:rPr>
              <a:t>Nhiệt độ ban đầu của lò nhiệt: 56raw→ 43 độ C</a:t>
            </a:r>
          </a:p>
          <a:p>
            <a:pPr>
              <a:lnSpc>
                <a:spcPts val="3510"/>
              </a:lnSpc>
              <a:spcBef>
                <a:spcPct val="0"/>
              </a:spcBef>
            </a:pPr>
            <a:r>
              <a:rPr lang="en-US" sz="2700">
                <a:solidFill>
                  <a:srgbClr val="FFFFFF"/>
                </a:solidFill>
                <a:latin typeface="Fahkwang"/>
              </a:rPr>
              <a:t>Nhiệt độ vọt lố cao nhất : 170raw→ 132độ C </a:t>
            </a:r>
          </a:p>
          <a:p>
            <a:pPr>
              <a:lnSpc>
                <a:spcPts val="3510"/>
              </a:lnSpc>
              <a:spcBef>
                <a:spcPct val="0"/>
              </a:spcBef>
            </a:pPr>
            <a:r>
              <a:rPr lang="en-US" sz="2700">
                <a:solidFill>
                  <a:srgbClr val="FFFFFF"/>
                </a:solidFill>
                <a:latin typeface="Fahkwang"/>
              </a:rPr>
              <a:t>Thời gian bắt đầu : 20s</a:t>
            </a:r>
          </a:p>
          <a:p>
            <a:pPr>
              <a:lnSpc>
                <a:spcPts val="3510"/>
              </a:lnSpc>
              <a:spcBef>
                <a:spcPct val="0"/>
              </a:spcBef>
            </a:pPr>
            <a:r>
              <a:rPr lang="en-US" sz="2700">
                <a:solidFill>
                  <a:srgbClr val="FFFFFF"/>
                </a:solidFill>
                <a:latin typeface="Fahkwang"/>
              </a:rPr>
              <a:t>Thời gian vọt lố Tos bắt đầu từ: 120s</a:t>
            </a:r>
          </a:p>
          <a:p>
            <a:pPr>
              <a:lnSpc>
                <a:spcPts val="3510"/>
              </a:lnSpc>
              <a:spcBef>
                <a:spcPct val="0"/>
              </a:spcBef>
            </a:pPr>
            <a:r>
              <a:rPr lang="en-US" sz="2700">
                <a:solidFill>
                  <a:srgbClr val="FFFFFF"/>
                </a:solidFill>
                <a:latin typeface="Fahkwang"/>
              </a:rPr>
              <a:t>Thời gian hệ thống bắt đầu ổn định từ: 175s</a:t>
            </a:r>
          </a:p>
          <a:p>
            <a:pPr>
              <a:lnSpc>
                <a:spcPts val="3510"/>
              </a:lnSpc>
              <a:spcBef>
                <a:spcPct val="0"/>
              </a:spcBef>
            </a:pPr>
            <a:r>
              <a:rPr lang="en-US" sz="2700">
                <a:solidFill>
                  <a:srgbClr val="FFFFFF"/>
                </a:solidFill>
                <a:latin typeface="Fahkwang"/>
              </a:rPr>
              <a:t>Nhận xét: khi tăng hệ số Kd thì càng giảm độ vọt lố, nhưng lại làm chậm đáp ứng quá độ và có thể dẫn đến mất ổn định do khuếch đại nhiễu tín hiệu trong phép vi phân sai số.</a:t>
            </a:r>
          </a:p>
          <a:p>
            <a:pPr>
              <a:lnSpc>
                <a:spcPts val="3510"/>
              </a:lnSpc>
              <a:spcBef>
                <a:spcPct val="0"/>
              </a:spcBef>
            </a:pPr>
            <a:endParaRPr lang="en-US" sz="27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6565">
            <a:off x="3304920" y="4151053"/>
            <a:ext cx="14343539" cy="13070550"/>
          </a:xfrm>
          <a:prstGeom prst="rect">
            <a:avLst/>
          </a:prstGeom>
        </p:spPr>
      </p:pic>
      <p:sp>
        <p:nvSpPr>
          <p:cNvPr id="3" name="TextBox 3"/>
          <p:cNvSpPr txBox="1"/>
          <p:nvPr/>
        </p:nvSpPr>
        <p:spPr>
          <a:xfrm>
            <a:off x="1028700" y="2820869"/>
            <a:ext cx="6901120" cy="1131337"/>
          </a:xfrm>
          <a:prstGeom prst="rect">
            <a:avLst/>
          </a:prstGeom>
        </p:spPr>
        <p:txBody>
          <a:bodyPr lIns="0" tIns="0" rIns="0" bIns="0" rtlCol="0" anchor="t">
            <a:spAutoFit/>
          </a:bodyPr>
          <a:lstStyle/>
          <a:p>
            <a:pPr>
              <a:lnSpc>
                <a:spcPts val="8915"/>
              </a:lnSpc>
            </a:pPr>
            <a:r>
              <a:rPr lang="en-US" sz="7429">
                <a:solidFill>
                  <a:srgbClr val="FFFFFF"/>
                </a:solidFill>
                <a:latin typeface="Linux Biolinum"/>
              </a:rPr>
              <a:t> </a:t>
            </a:r>
            <a:r>
              <a:rPr lang="en-US" sz="7429" b="1" u="sng">
                <a:solidFill>
                  <a:srgbClr val="FFFFFF"/>
                </a:solidFill>
                <a:latin typeface="Linux Biolinum"/>
              </a:rPr>
              <a:t>CHƯƠNG 5</a:t>
            </a:r>
          </a:p>
        </p:txBody>
      </p:sp>
      <p:sp>
        <p:nvSpPr>
          <p:cNvPr id="4" name="TextBox 4"/>
          <p:cNvSpPr txBox="1"/>
          <p:nvPr/>
        </p:nvSpPr>
        <p:spPr>
          <a:xfrm>
            <a:off x="1434273" y="4543831"/>
            <a:ext cx="11021512" cy="599669"/>
          </a:xfrm>
          <a:prstGeom prst="rect">
            <a:avLst/>
          </a:prstGeom>
        </p:spPr>
        <p:txBody>
          <a:bodyPr lIns="0" tIns="0" rIns="0" bIns="0" rtlCol="0" anchor="t">
            <a:spAutoFit/>
          </a:bodyPr>
          <a:lstStyle/>
          <a:p>
            <a:pPr>
              <a:lnSpc>
                <a:spcPts val="4916"/>
              </a:lnSpc>
            </a:pPr>
            <a:r>
              <a:rPr lang="en-US" sz="3781">
                <a:solidFill>
                  <a:srgbClr val="FFFFFF"/>
                </a:solidFill>
                <a:latin typeface="Fahkwang"/>
              </a:rPr>
              <a:t>LẬP TRÌNH MATLAB ĐIỀU KHIỂN NHIỆT ĐỘ </a:t>
            </a:r>
          </a:p>
        </p:txBody>
      </p:sp>
      <p:pic>
        <p:nvPicPr>
          <p:cNvPr id="5" name="Picture 5"/>
          <p:cNvPicPr>
            <a:picLocks noChangeAspect="1"/>
          </p:cNvPicPr>
          <p:nvPr/>
        </p:nvPicPr>
        <p:blipFill>
          <a:blip r:embed="rId3"/>
          <a:srcRect/>
          <a:stretch>
            <a:fillRect/>
          </a:stretch>
        </p:blipFill>
        <p:spPr>
          <a:xfrm rot="8814095">
            <a:off x="5526870" y="-9030660"/>
            <a:ext cx="7672032" cy="12474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5"/>
                                        </p:tgtEl>
                                      </p:cBhvr>
                                      <p:by x="150000" y="150000"/>
                                    </p:animScale>
                                  </p:childTnLst>
                                </p:cTn>
                              </p:par>
                              <p:par>
                                <p:cTn id="7" presetID="6" presetClass="emph" presetSubtype="0" fill="hold" nodeType="withEffect">
                                  <p:stCondLst>
                                    <p:cond delay="0"/>
                                  </p:stCondLst>
                                  <p:childTnLst>
                                    <p:animScale>
                                      <p:cBhvr>
                                        <p:cTn id="8"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rot="-6364982">
            <a:off x="8877371" y="4010841"/>
            <a:ext cx="8597036" cy="10234567"/>
          </a:xfrm>
          <a:prstGeom prst="rect">
            <a:avLst/>
          </a:prstGeom>
        </p:spPr>
      </p:pic>
      <p:sp>
        <p:nvSpPr>
          <p:cNvPr id="4" name="AutoShape 4"/>
          <p:cNvSpPr/>
          <p:nvPr/>
        </p:nvSpPr>
        <p:spPr>
          <a:xfrm rot="5400000">
            <a:off x="4238733" y="6160294"/>
            <a:ext cx="7402512" cy="0"/>
          </a:xfrm>
          <a:prstGeom prst="line">
            <a:avLst/>
          </a:prstGeom>
          <a:ln w="9525" cap="rnd">
            <a:solidFill>
              <a:srgbClr val="FFFFFF"/>
            </a:solidFill>
            <a:prstDash val="solid"/>
            <a:headEnd type="none" w="sm" len="sm"/>
            <a:tailEnd type="none" w="sm" len="sm"/>
          </a:ln>
        </p:spPr>
      </p:sp>
      <p:pic>
        <p:nvPicPr>
          <p:cNvPr id="5" name="Picture 5"/>
          <p:cNvPicPr>
            <a:picLocks noChangeAspect="1"/>
          </p:cNvPicPr>
          <p:nvPr/>
        </p:nvPicPr>
        <p:blipFill>
          <a:blip r:embed="rId3"/>
          <a:srcRect b="10223"/>
          <a:stretch>
            <a:fillRect/>
          </a:stretch>
        </p:blipFill>
        <p:spPr>
          <a:xfrm>
            <a:off x="8448559" y="2463800"/>
            <a:ext cx="9454661" cy="5168872"/>
          </a:xfrm>
          <a:prstGeom prst="rect">
            <a:avLst/>
          </a:prstGeom>
        </p:spPr>
      </p:pic>
      <p:sp>
        <p:nvSpPr>
          <p:cNvPr id="6" name="TextBox 6"/>
          <p:cNvSpPr txBox="1"/>
          <p:nvPr/>
        </p:nvSpPr>
        <p:spPr>
          <a:xfrm>
            <a:off x="1028700" y="888797"/>
            <a:ext cx="16874519" cy="803275"/>
          </a:xfrm>
          <a:prstGeom prst="rect">
            <a:avLst/>
          </a:prstGeom>
        </p:spPr>
        <p:txBody>
          <a:bodyPr lIns="0" tIns="0" rIns="0" bIns="0" rtlCol="0" anchor="t">
            <a:spAutoFit/>
          </a:bodyPr>
          <a:lstStyle/>
          <a:p>
            <a:pPr>
              <a:lnSpc>
                <a:spcPts val="6500"/>
              </a:lnSpc>
            </a:pPr>
            <a:r>
              <a:rPr lang="en-US" sz="5000">
                <a:solidFill>
                  <a:srgbClr val="FFFFFF"/>
                </a:solidFill>
                <a:latin typeface="Fahkwang"/>
              </a:rPr>
              <a:t>LẬP TRÌNH MATLAB ĐIỀU KHIỂN NHIỆT ĐỘ </a:t>
            </a:r>
          </a:p>
        </p:txBody>
      </p:sp>
      <p:sp>
        <p:nvSpPr>
          <p:cNvPr id="7" name="TextBox 7"/>
          <p:cNvSpPr txBox="1"/>
          <p:nvPr/>
        </p:nvSpPr>
        <p:spPr>
          <a:xfrm>
            <a:off x="437406" y="2171700"/>
            <a:ext cx="3694658" cy="555625"/>
          </a:xfrm>
          <a:prstGeom prst="rect">
            <a:avLst/>
          </a:prstGeom>
        </p:spPr>
        <p:txBody>
          <a:bodyPr lIns="0" tIns="0" rIns="0" bIns="0" rtlCol="0" anchor="t">
            <a:spAutoFit/>
          </a:bodyPr>
          <a:lstStyle/>
          <a:p>
            <a:pPr marL="755651" lvl="1" indent="-377825" algn="ctr">
              <a:lnSpc>
                <a:spcPts val="4550"/>
              </a:lnSpc>
              <a:spcBef>
                <a:spcPct val="0"/>
              </a:spcBef>
              <a:buFont typeface="Arial"/>
              <a:buChar char="•"/>
            </a:pPr>
            <a:r>
              <a:rPr lang="en-US" sz="3500">
                <a:solidFill>
                  <a:srgbClr val="FFFFFF"/>
                </a:solidFill>
                <a:latin typeface="Fahkwang"/>
              </a:rPr>
              <a:t>Matlab là gì ?</a:t>
            </a:r>
          </a:p>
        </p:txBody>
      </p:sp>
      <p:sp>
        <p:nvSpPr>
          <p:cNvPr id="8" name="TextBox 8"/>
          <p:cNvSpPr txBox="1"/>
          <p:nvPr/>
        </p:nvSpPr>
        <p:spPr>
          <a:xfrm>
            <a:off x="1028700" y="2698750"/>
            <a:ext cx="6221139" cy="6429375"/>
          </a:xfrm>
          <a:prstGeom prst="rect">
            <a:avLst/>
          </a:prstGeom>
        </p:spPr>
        <p:txBody>
          <a:bodyPr lIns="0" tIns="0" rIns="0" bIns="0" rtlCol="0" anchor="t">
            <a:spAutoFit/>
          </a:bodyPr>
          <a:lstStyle/>
          <a:p>
            <a:pPr>
              <a:lnSpc>
                <a:spcPts val="3900"/>
              </a:lnSpc>
            </a:pPr>
            <a:r>
              <a:rPr lang="en-US" sz="3000">
                <a:solidFill>
                  <a:srgbClr val="FFFFFF"/>
                </a:solidFill>
                <a:latin typeface="Fahkwang"/>
              </a:rPr>
              <a:t>Matlab là tên viết tắt của Matrix laboratory phần mềm được MathWorks thiết kế để cung cấp môi trường lập trình và tính toán kỹ thuật số.</a:t>
            </a:r>
          </a:p>
          <a:p>
            <a:pPr>
              <a:lnSpc>
                <a:spcPts val="3900"/>
              </a:lnSpc>
              <a:spcBef>
                <a:spcPct val="0"/>
              </a:spcBef>
            </a:pPr>
            <a:r>
              <a:rPr lang="en-US" sz="3000">
                <a:solidFill>
                  <a:srgbClr val="FFFFFF"/>
                </a:solidFill>
                <a:latin typeface="Fahkwang"/>
              </a:rPr>
              <a:t>Matlab cho phép bạn sử dụng ma trận để tính toán các con số, vẽ thông tin cho các hàm và đồ thị, chạy các thuật toán, tạo giao diện người dùng và liên kết với các chương trình máy tính được viết bằng nhiều ngôn ngữ lập trình khác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rot="-6364982">
            <a:off x="10409939" y="-5521705"/>
            <a:ext cx="8597036" cy="10234567"/>
          </a:xfrm>
          <a:prstGeom prst="rect">
            <a:avLst/>
          </a:prstGeom>
        </p:spPr>
      </p:pic>
      <p:sp>
        <p:nvSpPr>
          <p:cNvPr id="4" name="TextBox 4"/>
          <p:cNvSpPr txBox="1"/>
          <p:nvPr/>
        </p:nvSpPr>
        <p:spPr>
          <a:xfrm>
            <a:off x="1028700" y="888797"/>
            <a:ext cx="15064057" cy="803275"/>
          </a:xfrm>
          <a:prstGeom prst="rect">
            <a:avLst/>
          </a:prstGeom>
        </p:spPr>
        <p:txBody>
          <a:bodyPr lIns="0" tIns="0" rIns="0" bIns="0" rtlCol="0" anchor="t">
            <a:spAutoFit/>
          </a:bodyPr>
          <a:lstStyle/>
          <a:p>
            <a:pPr>
              <a:lnSpc>
                <a:spcPts val="6500"/>
              </a:lnSpc>
            </a:pPr>
            <a:r>
              <a:rPr lang="en-US" sz="5000">
                <a:solidFill>
                  <a:srgbClr val="FFFFFF"/>
                </a:solidFill>
                <a:latin typeface="Fahkwang"/>
              </a:rPr>
              <a:t>LẬP TRÌNH MATLAB ĐIỀU KHIỂN NHIỆT ĐỘ </a:t>
            </a:r>
          </a:p>
        </p:txBody>
      </p:sp>
      <p:sp>
        <p:nvSpPr>
          <p:cNvPr id="5" name="TextBox 5"/>
          <p:cNvSpPr txBox="1"/>
          <p:nvPr/>
        </p:nvSpPr>
        <p:spPr>
          <a:xfrm>
            <a:off x="10286203" y="2091433"/>
            <a:ext cx="7398394" cy="7915275"/>
          </a:xfrm>
          <a:prstGeom prst="rect">
            <a:avLst/>
          </a:prstGeom>
        </p:spPr>
        <p:txBody>
          <a:bodyPr lIns="0" tIns="0" rIns="0" bIns="0" rtlCol="0" anchor="t">
            <a:spAutoFit/>
          </a:bodyPr>
          <a:lstStyle/>
          <a:p>
            <a:pPr marL="647700" lvl="1" indent="-323850">
              <a:lnSpc>
                <a:spcPts val="3900"/>
              </a:lnSpc>
              <a:buFont typeface="Arial"/>
              <a:buChar char="•"/>
            </a:pPr>
            <a:r>
              <a:rPr lang="en-US" sz="3000">
                <a:solidFill>
                  <a:srgbClr val="FFFFFF"/>
                </a:solidFill>
                <a:latin typeface="Fahkwang"/>
              </a:rPr>
              <a:t>Ứng dụng của Matlab </a:t>
            </a:r>
          </a:p>
          <a:p>
            <a:pPr>
              <a:lnSpc>
                <a:spcPts val="3900"/>
              </a:lnSpc>
            </a:pPr>
            <a:r>
              <a:rPr lang="en-US" sz="3000">
                <a:solidFill>
                  <a:srgbClr val="FFFFFF"/>
                </a:solidFill>
                <a:latin typeface="Fahkwang"/>
              </a:rPr>
              <a:t>Tính ứng dụng của Matlab khá rộng rãi, được sử dụng như công cụ tính toán trong lĩnh vực khoa học và kỹ thuật: công nghệ, toán học, hóa học, vật lý…</a:t>
            </a:r>
          </a:p>
          <a:p>
            <a:pPr>
              <a:lnSpc>
                <a:spcPts val="3900"/>
              </a:lnSpc>
            </a:pPr>
            <a:r>
              <a:rPr lang="en-US" sz="3000">
                <a:solidFill>
                  <a:srgbClr val="FFFFFF"/>
                </a:solidFill>
                <a:latin typeface="Fahkwang"/>
              </a:rPr>
              <a:t>Matlab được sử dụng hầu hết trong các việc như:</a:t>
            </a:r>
          </a:p>
          <a:p>
            <a:pPr marL="647700" lvl="1" indent="-323850">
              <a:lnSpc>
                <a:spcPts val="3900"/>
              </a:lnSpc>
              <a:buFont typeface="Arial"/>
              <a:buChar char="•"/>
            </a:pPr>
            <a:r>
              <a:rPr lang="en-US" sz="3000">
                <a:solidFill>
                  <a:srgbClr val="FFFFFF"/>
                </a:solidFill>
                <a:latin typeface="Fahkwang"/>
              </a:rPr>
              <a:t>Xử lý tín hiệu và truyền thông.</a:t>
            </a:r>
          </a:p>
          <a:p>
            <a:pPr marL="647700" lvl="1" indent="-323850">
              <a:lnSpc>
                <a:spcPts val="3900"/>
              </a:lnSpc>
              <a:buFont typeface="Arial"/>
              <a:buChar char="•"/>
            </a:pPr>
            <a:r>
              <a:rPr lang="en-US" sz="3000">
                <a:solidFill>
                  <a:srgbClr val="FFFFFF"/>
                </a:solidFill>
                <a:latin typeface="Fahkwang"/>
              </a:rPr>
              <a:t>Xử lý chất lượng hình ảnh, video.</a:t>
            </a:r>
          </a:p>
          <a:p>
            <a:pPr marL="647700" lvl="1" indent="-323850">
              <a:lnSpc>
                <a:spcPts val="3900"/>
              </a:lnSpc>
              <a:buFont typeface="Arial"/>
              <a:buChar char="•"/>
            </a:pPr>
            <a:r>
              <a:rPr lang="en-US" sz="3000">
                <a:solidFill>
                  <a:srgbClr val="FFFFFF"/>
                </a:solidFill>
                <a:latin typeface="Fahkwang"/>
              </a:rPr>
              <a:t>Ứng dụng tính toán tài chính, sinh học.</a:t>
            </a:r>
          </a:p>
          <a:p>
            <a:pPr marL="647700" lvl="1" indent="-323850">
              <a:lnSpc>
                <a:spcPts val="3900"/>
              </a:lnSpc>
              <a:buFont typeface="Arial"/>
              <a:buChar char="•"/>
            </a:pPr>
            <a:r>
              <a:rPr lang="en-US" sz="3000">
                <a:solidFill>
                  <a:srgbClr val="FFFFFF"/>
                </a:solidFill>
                <a:latin typeface="Fahkwang"/>
              </a:rPr>
              <a:t>Ứng dụng trong kiểm tra, tính toán và đo lường.</a:t>
            </a:r>
          </a:p>
          <a:p>
            <a:pPr marL="647700" lvl="1" indent="-323850">
              <a:lnSpc>
                <a:spcPts val="3900"/>
              </a:lnSpc>
              <a:buFont typeface="Arial"/>
              <a:buChar char="•"/>
            </a:pPr>
            <a:r>
              <a:rPr lang="en-US" sz="3000">
                <a:solidFill>
                  <a:srgbClr val="FFFFFF"/>
                </a:solidFill>
                <a:latin typeface="Fahkwang"/>
              </a:rPr>
              <a:t>Hệ thống điều khiển</a:t>
            </a:r>
          </a:p>
          <a:p>
            <a:pPr>
              <a:lnSpc>
                <a:spcPts val="3900"/>
              </a:lnSpc>
              <a:spcBef>
                <a:spcPct val="0"/>
              </a:spcBef>
            </a:pPr>
            <a:endParaRPr lang="en-US" sz="3000">
              <a:solidFill>
                <a:srgbClr val="FFFFFF"/>
              </a:solidFill>
              <a:latin typeface="Fahkwang"/>
            </a:endParaRPr>
          </a:p>
        </p:txBody>
      </p:sp>
      <p:sp>
        <p:nvSpPr>
          <p:cNvPr id="6" name="TextBox 6"/>
          <p:cNvSpPr txBox="1"/>
          <p:nvPr/>
        </p:nvSpPr>
        <p:spPr>
          <a:xfrm>
            <a:off x="1028700" y="2171700"/>
            <a:ext cx="8885718" cy="6997700"/>
          </a:xfrm>
          <a:prstGeom prst="rect">
            <a:avLst/>
          </a:prstGeom>
        </p:spPr>
        <p:txBody>
          <a:bodyPr lIns="0" tIns="0" rIns="0" bIns="0" rtlCol="0" anchor="t">
            <a:spAutoFit/>
          </a:bodyPr>
          <a:lstStyle/>
          <a:p>
            <a:pPr marL="755651" lvl="1" indent="-377825">
              <a:lnSpc>
                <a:spcPts val="4550"/>
              </a:lnSpc>
              <a:spcBef>
                <a:spcPct val="0"/>
              </a:spcBef>
              <a:buFont typeface="Arial"/>
              <a:buChar char="•"/>
            </a:pPr>
            <a:r>
              <a:rPr lang="en-US" sz="3500">
                <a:solidFill>
                  <a:srgbClr val="FFFFFF"/>
                </a:solidFill>
                <a:latin typeface="Fahkwang"/>
              </a:rPr>
              <a:t>Mục đích sử dụng của Matlab là gì?</a:t>
            </a:r>
          </a:p>
          <a:p>
            <a:pPr>
              <a:lnSpc>
                <a:spcPts val="3900"/>
              </a:lnSpc>
              <a:spcBef>
                <a:spcPct val="0"/>
              </a:spcBef>
            </a:pPr>
            <a:r>
              <a:rPr lang="en-US" sz="3000">
                <a:solidFill>
                  <a:srgbClr val="FFFFFF"/>
                </a:solidFill>
                <a:latin typeface="Fahkwang"/>
              </a:rPr>
              <a:t>Matlab được sử dụng để giải quyết các vấn đề trong phân tích số, xử lý tín hiệu kỹ thuật số và xử lý đồ họa mà không cần lập trình cổ điển.</a:t>
            </a:r>
          </a:p>
          <a:p>
            <a:pPr>
              <a:lnSpc>
                <a:spcPts val="3900"/>
              </a:lnSpc>
              <a:spcBef>
                <a:spcPct val="0"/>
              </a:spcBef>
            </a:pPr>
            <a:r>
              <a:rPr lang="en-US" sz="3000">
                <a:solidFill>
                  <a:srgbClr val="FFFFFF"/>
                </a:solidFill>
                <a:latin typeface="Fahkwang"/>
              </a:rPr>
              <a:t>Matlab hiện có hàng nghìn lệnh và chức năng tiện ích. Ngoài các chức năng có sẵn của chính ngôn ngữ, Matlab còn có các lệnh ứng dụng đặc biệt và các chức năng hộp công cụ (Toolbox)để mở rộng môi trường Matlab nhằm giải quyết một số loại vấn đề nhất định.</a:t>
            </a:r>
          </a:p>
          <a:p>
            <a:pPr>
              <a:lnSpc>
                <a:spcPts val="3900"/>
              </a:lnSpc>
              <a:spcBef>
                <a:spcPct val="0"/>
              </a:spcBef>
            </a:pPr>
            <a:r>
              <a:rPr lang="en-US" sz="3000">
                <a:solidFill>
                  <a:srgbClr val="FFFFFF"/>
                </a:solidFill>
                <a:latin typeface="Fahkwang"/>
              </a:rPr>
              <a:t>Hộp công cụ rất quan trọng và hữu ích cho người sử dụng toán học sơ cấp, xử lý tín hiệu kỹ thuật số, xử lý hình ảnh, xử lý giọng nói, ma trận thưa, logic mờ…</a:t>
            </a:r>
          </a:p>
        </p:txBody>
      </p:sp>
      <p:sp>
        <p:nvSpPr>
          <p:cNvPr id="7" name="AutoShape 7"/>
          <p:cNvSpPr/>
          <p:nvPr/>
        </p:nvSpPr>
        <p:spPr>
          <a:xfrm rot="5400000">
            <a:off x="5968687" y="6056214"/>
            <a:ext cx="7891462"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rot="-6364982">
            <a:off x="8348756" y="913057"/>
            <a:ext cx="8597036" cy="10234567"/>
          </a:xfrm>
          <a:prstGeom prst="rect">
            <a:avLst/>
          </a:prstGeom>
        </p:spPr>
      </p:pic>
      <p:pic>
        <p:nvPicPr>
          <p:cNvPr id="4" name="Picture 4"/>
          <p:cNvPicPr>
            <a:picLocks noChangeAspect="1"/>
          </p:cNvPicPr>
          <p:nvPr/>
        </p:nvPicPr>
        <p:blipFill>
          <a:blip r:embed="rId3"/>
          <a:srcRect/>
          <a:stretch>
            <a:fillRect/>
          </a:stretch>
        </p:blipFill>
        <p:spPr>
          <a:xfrm>
            <a:off x="4304302" y="2727325"/>
            <a:ext cx="8600040" cy="7058025"/>
          </a:xfrm>
          <a:prstGeom prst="rect">
            <a:avLst/>
          </a:prstGeom>
        </p:spPr>
      </p:pic>
      <p:sp>
        <p:nvSpPr>
          <p:cNvPr id="5" name="TextBox 5"/>
          <p:cNvSpPr txBox="1"/>
          <p:nvPr/>
        </p:nvSpPr>
        <p:spPr>
          <a:xfrm>
            <a:off x="1028700" y="888797"/>
            <a:ext cx="15031191" cy="803275"/>
          </a:xfrm>
          <a:prstGeom prst="rect">
            <a:avLst/>
          </a:prstGeom>
        </p:spPr>
        <p:txBody>
          <a:bodyPr lIns="0" tIns="0" rIns="0" bIns="0" rtlCol="0" anchor="t">
            <a:spAutoFit/>
          </a:bodyPr>
          <a:lstStyle/>
          <a:p>
            <a:pPr>
              <a:lnSpc>
                <a:spcPts val="6500"/>
              </a:lnSpc>
            </a:pPr>
            <a:r>
              <a:rPr lang="en-US" sz="5000">
                <a:solidFill>
                  <a:srgbClr val="FFFFFF"/>
                </a:solidFill>
                <a:latin typeface="Fahkwang"/>
              </a:rPr>
              <a:t>LẬP TRÌNH MATLAB ĐIỀU KHIỂN NHIỆT ĐỘ </a:t>
            </a:r>
          </a:p>
        </p:txBody>
      </p:sp>
      <p:sp>
        <p:nvSpPr>
          <p:cNvPr id="6" name="TextBox 6"/>
          <p:cNvSpPr txBox="1"/>
          <p:nvPr/>
        </p:nvSpPr>
        <p:spPr>
          <a:xfrm>
            <a:off x="1006153" y="2171700"/>
            <a:ext cx="2557165" cy="555625"/>
          </a:xfrm>
          <a:prstGeom prst="rect">
            <a:avLst/>
          </a:prstGeom>
        </p:spPr>
        <p:txBody>
          <a:bodyPr lIns="0" tIns="0" rIns="0" bIns="0" rtlCol="0" anchor="t">
            <a:spAutoFit/>
          </a:bodyPr>
          <a:lstStyle/>
          <a:p>
            <a:pPr marL="755651" lvl="1" indent="-377825" algn="ctr">
              <a:lnSpc>
                <a:spcPts val="4550"/>
              </a:lnSpc>
              <a:spcBef>
                <a:spcPct val="0"/>
              </a:spcBef>
              <a:buFont typeface="Arial"/>
              <a:buChar char="•"/>
            </a:pPr>
            <a:r>
              <a:rPr lang="en-US" sz="3500">
                <a:solidFill>
                  <a:srgbClr val="FFFFFF"/>
                </a:solidFill>
                <a:latin typeface="Fahkwang"/>
              </a:rPr>
              <a:t> Sơ đồ : </a:t>
            </a:r>
          </a:p>
        </p:txBody>
      </p:sp>
      <p:sp>
        <p:nvSpPr>
          <p:cNvPr id="7" name="TextBox 7"/>
          <p:cNvSpPr txBox="1"/>
          <p:nvPr/>
        </p:nvSpPr>
        <p:spPr>
          <a:xfrm>
            <a:off x="3563317" y="2171700"/>
            <a:ext cx="5041005" cy="563424"/>
          </a:xfrm>
          <a:prstGeom prst="rect">
            <a:avLst/>
          </a:prstGeom>
        </p:spPr>
        <p:txBody>
          <a:bodyPr lIns="0" tIns="0" rIns="0" bIns="0" rtlCol="0" anchor="t">
            <a:spAutoFit/>
          </a:bodyPr>
          <a:lstStyle/>
          <a:p>
            <a:pPr algn="ctr">
              <a:lnSpc>
                <a:spcPts val="4550"/>
              </a:lnSpc>
              <a:spcBef>
                <a:spcPct val="0"/>
              </a:spcBef>
            </a:pPr>
            <a:r>
              <a:rPr lang="en-US" sz="3500">
                <a:solidFill>
                  <a:schemeClr val="bg1"/>
                </a:solidFill>
                <a:latin typeface="Fahkwang"/>
              </a:rPr>
              <a:t>Chương trình arduino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rot="-6364982">
            <a:off x="-5319987" y="-378205"/>
            <a:ext cx="8597036" cy="10234567"/>
          </a:xfrm>
          <a:prstGeom prst="rect">
            <a:avLst/>
          </a:prstGeom>
        </p:spPr>
      </p:pic>
      <p:pic>
        <p:nvPicPr>
          <p:cNvPr id="4" name="Picture 4"/>
          <p:cNvPicPr>
            <a:picLocks noChangeAspect="1"/>
          </p:cNvPicPr>
          <p:nvPr/>
        </p:nvPicPr>
        <p:blipFill>
          <a:blip r:embed="rId3"/>
          <a:srcRect/>
          <a:stretch>
            <a:fillRect/>
          </a:stretch>
        </p:blipFill>
        <p:spPr>
          <a:xfrm>
            <a:off x="12905978" y="-1197832"/>
            <a:ext cx="6882242" cy="6796214"/>
          </a:xfrm>
          <a:prstGeom prst="rect">
            <a:avLst/>
          </a:prstGeom>
        </p:spPr>
      </p:pic>
      <p:pic>
        <p:nvPicPr>
          <p:cNvPr id="5" name="Picture 5"/>
          <p:cNvPicPr>
            <a:picLocks noChangeAspect="1"/>
          </p:cNvPicPr>
          <p:nvPr/>
        </p:nvPicPr>
        <p:blipFill>
          <a:blip r:embed="rId4"/>
          <a:srcRect/>
          <a:stretch>
            <a:fillRect/>
          </a:stretch>
        </p:blipFill>
        <p:spPr>
          <a:xfrm>
            <a:off x="3198213" y="3022600"/>
            <a:ext cx="11891573" cy="6212016"/>
          </a:xfrm>
          <a:prstGeom prst="rect">
            <a:avLst/>
          </a:prstGeom>
        </p:spPr>
      </p:pic>
      <p:sp>
        <p:nvSpPr>
          <p:cNvPr id="6" name="TextBox 6"/>
          <p:cNvSpPr txBox="1"/>
          <p:nvPr/>
        </p:nvSpPr>
        <p:spPr>
          <a:xfrm>
            <a:off x="1028700" y="888797"/>
            <a:ext cx="16230600" cy="803275"/>
          </a:xfrm>
          <a:prstGeom prst="rect">
            <a:avLst/>
          </a:prstGeom>
        </p:spPr>
        <p:txBody>
          <a:bodyPr lIns="0" tIns="0" rIns="0" bIns="0" rtlCol="0" anchor="t">
            <a:spAutoFit/>
          </a:bodyPr>
          <a:lstStyle/>
          <a:p>
            <a:pPr>
              <a:lnSpc>
                <a:spcPts val="6500"/>
              </a:lnSpc>
            </a:pPr>
            <a:r>
              <a:rPr lang="en-US" sz="5000">
                <a:solidFill>
                  <a:srgbClr val="FFFFFF"/>
                </a:solidFill>
                <a:latin typeface="Fahkwang"/>
              </a:rPr>
              <a:t>LẬP TRÌNH MATLAB ĐIỀU KHIỂN NHIỆT ĐỘ </a:t>
            </a:r>
          </a:p>
        </p:txBody>
      </p:sp>
      <p:sp>
        <p:nvSpPr>
          <p:cNvPr id="7" name="TextBox 7"/>
          <p:cNvSpPr txBox="1"/>
          <p:nvPr/>
        </p:nvSpPr>
        <p:spPr>
          <a:xfrm>
            <a:off x="1006153" y="2171700"/>
            <a:ext cx="2557165" cy="555625"/>
          </a:xfrm>
          <a:prstGeom prst="rect">
            <a:avLst/>
          </a:prstGeom>
        </p:spPr>
        <p:txBody>
          <a:bodyPr lIns="0" tIns="0" rIns="0" bIns="0" rtlCol="0" anchor="t">
            <a:spAutoFit/>
          </a:bodyPr>
          <a:lstStyle/>
          <a:p>
            <a:pPr marL="755651" lvl="1" indent="-377825" algn="ctr">
              <a:lnSpc>
                <a:spcPts val="4550"/>
              </a:lnSpc>
              <a:spcBef>
                <a:spcPct val="0"/>
              </a:spcBef>
              <a:buFont typeface="Arial"/>
              <a:buChar char="•"/>
            </a:pPr>
            <a:r>
              <a:rPr lang="en-US" sz="3500">
                <a:solidFill>
                  <a:srgbClr val="FFFFFF"/>
                </a:solidFill>
                <a:latin typeface="Fahkwang"/>
              </a:rPr>
              <a:t> Sơ đồ : </a:t>
            </a:r>
          </a:p>
        </p:txBody>
      </p:sp>
      <p:sp>
        <p:nvSpPr>
          <p:cNvPr id="8" name="TextBox 8"/>
          <p:cNvSpPr txBox="1"/>
          <p:nvPr/>
        </p:nvSpPr>
        <p:spPr>
          <a:xfrm>
            <a:off x="3563317" y="2171700"/>
            <a:ext cx="5897190" cy="1153329"/>
          </a:xfrm>
          <a:prstGeom prst="rect">
            <a:avLst/>
          </a:prstGeom>
        </p:spPr>
        <p:txBody>
          <a:bodyPr lIns="0" tIns="0" rIns="0" bIns="0" rtlCol="0" anchor="t">
            <a:spAutoFit/>
          </a:bodyPr>
          <a:lstStyle/>
          <a:p>
            <a:pPr algn="ctr">
              <a:lnSpc>
                <a:spcPts val="4550"/>
              </a:lnSpc>
            </a:pPr>
            <a:r>
              <a:rPr lang="en-US" sz="3500">
                <a:solidFill>
                  <a:schemeClr val="bg1"/>
                </a:solidFill>
                <a:latin typeface="Fahkwang"/>
              </a:rPr>
              <a:t>Các ngoại vi cần giao tiếp</a:t>
            </a:r>
          </a:p>
          <a:p>
            <a:pPr algn="ctr">
              <a:lnSpc>
                <a:spcPts val="4550"/>
              </a:lnSpc>
              <a:spcBef>
                <a:spcPct val="0"/>
              </a:spcBef>
            </a:pPr>
            <a:endParaRPr lang="en-US" sz="3500">
              <a:solidFill>
                <a:srgbClr val="000000"/>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par>
                                <p:cTn id="7" presetID="6" presetClass="emph" presetSubtype="0" fill="hold" nodeType="withEffect">
                                  <p:stCondLst>
                                    <p:cond delay="0"/>
                                  </p:stCondLst>
                                  <p:childTnLst>
                                    <p:animScale>
                                      <p:cBhvr>
                                        <p:cTn id="8" dur="15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6362700"/>
            <a:ext cx="6378752" cy="5948186"/>
          </a:xfrm>
          <a:prstGeom prst="rect">
            <a:avLst/>
          </a:prstGeom>
        </p:spPr>
      </p:pic>
      <p:pic>
        <p:nvPicPr>
          <p:cNvPr id="3" name="Picture 3"/>
          <p:cNvPicPr>
            <a:picLocks noChangeAspect="1"/>
          </p:cNvPicPr>
          <p:nvPr/>
        </p:nvPicPr>
        <p:blipFill>
          <a:blip r:embed="rId3"/>
          <a:srcRect/>
          <a:stretch>
            <a:fillRect/>
          </a:stretch>
        </p:blipFill>
        <p:spPr>
          <a:xfrm rot="-2903874">
            <a:off x="-336355" y="-3310027"/>
            <a:ext cx="9064660" cy="7920247"/>
          </a:xfrm>
          <a:prstGeom prst="rect">
            <a:avLst/>
          </a:prstGeom>
        </p:spPr>
      </p:pic>
      <p:pic>
        <p:nvPicPr>
          <p:cNvPr id="4" name="Picture 4"/>
          <p:cNvPicPr>
            <a:picLocks noChangeAspect="1"/>
          </p:cNvPicPr>
          <p:nvPr/>
        </p:nvPicPr>
        <p:blipFill>
          <a:blip r:embed="rId4"/>
          <a:srcRect/>
          <a:stretch>
            <a:fillRect/>
          </a:stretch>
        </p:blipFill>
        <p:spPr>
          <a:xfrm>
            <a:off x="12802973" y="6743700"/>
            <a:ext cx="5485027" cy="7424740"/>
          </a:xfrm>
          <a:prstGeom prst="rect">
            <a:avLst/>
          </a:prstGeom>
        </p:spPr>
      </p:pic>
      <p:grpSp>
        <p:nvGrpSpPr>
          <p:cNvPr id="5" name="Group 5"/>
          <p:cNvGrpSpPr/>
          <p:nvPr/>
        </p:nvGrpSpPr>
        <p:grpSpPr>
          <a:xfrm>
            <a:off x="7181801" y="2338264"/>
            <a:ext cx="11068208" cy="3660283"/>
            <a:chOff x="0" y="0"/>
            <a:chExt cx="14757610" cy="4880377"/>
          </a:xfrm>
        </p:grpSpPr>
        <p:sp>
          <p:nvSpPr>
            <p:cNvPr id="6" name="TextBox 6"/>
            <p:cNvSpPr txBox="1"/>
            <p:nvPr/>
          </p:nvSpPr>
          <p:spPr>
            <a:xfrm>
              <a:off x="0" y="-71"/>
              <a:ext cx="14757610" cy="3035300"/>
            </a:xfrm>
            <a:prstGeom prst="rect">
              <a:avLst/>
            </a:prstGeom>
          </p:spPr>
          <p:txBody>
            <a:bodyPr lIns="0" tIns="0" rIns="0" bIns="0" rtlCol="0" anchor="t">
              <a:spAutoFit/>
            </a:bodyPr>
            <a:lstStyle/>
            <a:p>
              <a:pPr>
                <a:lnSpc>
                  <a:spcPts val="17999"/>
                </a:lnSpc>
              </a:pPr>
              <a:r>
                <a:rPr lang="en-US" sz="14999" u="sng">
                  <a:solidFill>
                    <a:srgbClr val="FFFFFF"/>
                  </a:solidFill>
                  <a:latin typeface="Linux Biolinum"/>
                </a:rPr>
                <a:t>CHƯƠNG 1</a:t>
              </a:r>
            </a:p>
          </p:txBody>
        </p:sp>
        <p:sp>
          <p:nvSpPr>
            <p:cNvPr id="7" name="TextBox 7"/>
            <p:cNvSpPr txBox="1"/>
            <p:nvPr/>
          </p:nvSpPr>
          <p:spPr>
            <a:xfrm>
              <a:off x="0" y="3635285"/>
              <a:ext cx="14757610" cy="973670"/>
            </a:xfrm>
            <a:prstGeom prst="rect">
              <a:avLst/>
            </a:prstGeom>
          </p:spPr>
          <p:txBody>
            <a:bodyPr lIns="0" tIns="0" rIns="0" bIns="0" rtlCol="0" anchor="t">
              <a:spAutoFit/>
            </a:bodyPr>
            <a:lstStyle/>
            <a:p>
              <a:pPr>
                <a:lnSpc>
                  <a:spcPts val="5931"/>
                </a:lnSpc>
              </a:pPr>
              <a:r>
                <a:rPr lang="en-US" sz="4562">
                  <a:solidFill>
                    <a:srgbClr val="FFFFFF"/>
                  </a:solidFill>
                  <a:latin typeface="Fahkwang"/>
                </a:rPr>
                <a:t>GIỚI THIỆU CHUNG VỀ LÒ NHIỆT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par>
                                <p:cTn id="7" presetID="6" presetClass="emph" presetSubtype="0" fill="hold" nodeType="withEffect">
                                  <p:stCondLst>
                                    <p:cond delay="0"/>
                                  </p:stCondLst>
                                  <p:childTnLst>
                                    <p:animScale>
                                      <p:cBhvr>
                                        <p:cTn id="8" dur="1500" fill="hold"/>
                                        <p:tgtEl>
                                          <p:spTgt spid="2"/>
                                        </p:tgtEl>
                                      </p:cBhvr>
                                      <p:by x="150000" y="150000"/>
                                    </p:animScale>
                                  </p:childTnLst>
                                </p:cTn>
                              </p:par>
                              <p:par>
                                <p:cTn id="9" presetID="6" presetClass="emph" presetSubtype="0" fill="hold" nodeType="withEffect">
                                  <p:stCondLst>
                                    <p:cond delay="0"/>
                                  </p:stCondLst>
                                  <p:childTnLst>
                                    <p:animScale>
                                      <p:cBhvr>
                                        <p:cTn id="10" dur="15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871186" y="-617086"/>
            <a:ext cx="5108023" cy="5044172"/>
          </a:xfrm>
          <a:prstGeom prst="rect">
            <a:avLst/>
          </a:prstGeom>
        </p:spPr>
      </p:pic>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8032879" y="7905624"/>
            <a:ext cx="6308722" cy="6388580"/>
          </a:xfrm>
          <a:prstGeom prst="rect">
            <a:avLst/>
          </a:prstGeom>
        </p:spPr>
      </p:pic>
      <p:pic>
        <p:nvPicPr>
          <p:cNvPr id="5" name="Picture 5"/>
          <p:cNvPicPr>
            <a:picLocks noChangeAspect="1"/>
          </p:cNvPicPr>
          <p:nvPr/>
        </p:nvPicPr>
        <p:blipFill>
          <a:blip r:embed="rId4"/>
          <a:srcRect l="25927" r="6835"/>
          <a:stretch>
            <a:fillRect/>
          </a:stretch>
        </p:blipFill>
        <p:spPr>
          <a:xfrm>
            <a:off x="1006153" y="4681459"/>
            <a:ext cx="7632167" cy="5160911"/>
          </a:xfrm>
          <a:prstGeom prst="rect">
            <a:avLst/>
          </a:prstGeom>
        </p:spPr>
      </p:pic>
      <p:pic>
        <p:nvPicPr>
          <p:cNvPr id="6" name="Picture 6"/>
          <p:cNvPicPr>
            <a:picLocks noChangeAspect="1"/>
          </p:cNvPicPr>
          <p:nvPr/>
        </p:nvPicPr>
        <p:blipFill>
          <a:blip r:embed="rId5"/>
          <a:srcRect r="6590"/>
          <a:stretch>
            <a:fillRect/>
          </a:stretch>
        </p:blipFill>
        <p:spPr>
          <a:xfrm>
            <a:off x="6334642" y="2235947"/>
            <a:ext cx="10924658" cy="5669677"/>
          </a:xfrm>
          <a:prstGeom prst="rect">
            <a:avLst/>
          </a:prstGeom>
        </p:spPr>
      </p:pic>
      <p:sp>
        <p:nvSpPr>
          <p:cNvPr id="7" name="TextBox 7"/>
          <p:cNvSpPr txBox="1"/>
          <p:nvPr/>
        </p:nvSpPr>
        <p:spPr>
          <a:xfrm>
            <a:off x="1028700" y="888797"/>
            <a:ext cx="16230600" cy="803275"/>
          </a:xfrm>
          <a:prstGeom prst="rect">
            <a:avLst/>
          </a:prstGeom>
        </p:spPr>
        <p:txBody>
          <a:bodyPr lIns="0" tIns="0" rIns="0" bIns="0" rtlCol="0" anchor="t">
            <a:spAutoFit/>
          </a:bodyPr>
          <a:lstStyle/>
          <a:p>
            <a:pPr>
              <a:lnSpc>
                <a:spcPts val="6500"/>
              </a:lnSpc>
            </a:pPr>
            <a:r>
              <a:rPr lang="en-US" sz="5000">
                <a:solidFill>
                  <a:srgbClr val="FFFFFF"/>
                </a:solidFill>
                <a:latin typeface="Fahkwang"/>
              </a:rPr>
              <a:t>LẬP TRÌNH MATLAB ĐIỀU KHIỂN NHIỆT ĐỘ </a:t>
            </a:r>
          </a:p>
        </p:txBody>
      </p:sp>
      <p:sp>
        <p:nvSpPr>
          <p:cNvPr id="8" name="TextBox 8"/>
          <p:cNvSpPr txBox="1"/>
          <p:nvPr/>
        </p:nvSpPr>
        <p:spPr>
          <a:xfrm>
            <a:off x="1006153" y="2171700"/>
            <a:ext cx="2557165" cy="555625"/>
          </a:xfrm>
          <a:prstGeom prst="rect">
            <a:avLst/>
          </a:prstGeom>
        </p:spPr>
        <p:txBody>
          <a:bodyPr lIns="0" tIns="0" rIns="0" bIns="0" rtlCol="0" anchor="t">
            <a:spAutoFit/>
          </a:bodyPr>
          <a:lstStyle/>
          <a:p>
            <a:pPr marL="755651" lvl="1" indent="-377825" algn="ctr">
              <a:lnSpc>
                <a:spcPts val="4550"/>
              </a:lnSpc>
              <a:spcBef>
                <a:spcPct val="0"/>
              </a:spcBef>
              <a:buFont typeface="Arial"/>
              <a:buChar char="•"/>
            </a:pPr>
            <a:r>
              <a:rPr lang="en-US" sz="3500">
                <a:solidFill>
                  <a:srgbClr val="FFFFFF"/>
                </a:solidFill>
                <a:latin typeface="Fahkwang"/>
              </a:rPr>
              <a:t> Sơ đồ : </a:t>
            </a:r>
          </a:p>
        </p:txBody>
      </p:sp>
      <p:sp>
        <p:nvSpPr>
          <p:cNvPr id="9" name="TextBox 9"/>
          <p:cNvSpPr txBox="1"/>
          <p:nvPr/>
        </p:nvSpPr>
        <p:spPr>
          <a:xfrm>
            <a:off x="9144000" y="8210424"/>
            <a:ext cx="8305211" cy="1153329"/>
          </a:xfrm>
          <a:prstGeom prst="rect">
            <a:avLst/>
          </a:prstGeom>
        </p:spPr>
        <p:txBody>
          <a:bodyPr lIns="0" tIns="0" rIns="0" bIns="0" rtlCol="0" anchor="t">
            <a:spAutoFit/>
          </a:bodyPr>
          <a:lstStyle/>
          <a:p>
            <a:pPr algn="ctr">
              <a:lnSpc>
                <a:spcPts val="4550"/>
              </a:lnSpc>
            </a:pPr>
            <a:r>
              <a:rPr lang="en-US" sz="3500">
                <a:solidFill>
                  <a:schemeClr val="bg1"/>
                </a:solidFill>
                <a:latin typeface="Fahkwang"/>
              </a:rPr>
              <a:t>Lưu đồ thuật toán của chương trình</a:t>
            </a:r>
          </a:p>
          <a:p>
            <a:pPr algn="ctr">
              <a:lnSpc>
                <a:spcPts val="4550"/>
              </a:lnSpc>
              <a:spcBef>
                <a:spcPct val="0"/>
              </a:spcBef>
            </a:pPr>
            <a:endParaRPr lang="en-US" sz="3500">
              <a:solidFill>
                <a:srgbClr val="000000"/>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par>
                                <p:cTn id="7" presetID="6" presetClass="emph" presetSubtype="0" fill="hold" nodeType="withEffect">
                                  <p:stCondLst>
                                    <p:cond delay="0"/>
                                  </p:stCondLst>
                                  <p:childTnLst>
                                    <p:animScale>
                                      <p:cBhvr>
                                        <p:cTn id="8" dur="15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a:off x="11385233" y="2463800"/>
            <a:ext cx="8382199" cy="8488303"/>
          </a:xfrm>
          <a:prstGeom prst="rect">
            <a:avLst/>
          </a:prstGeom>
        </p:spPr>
      </p:pic>
      <p:pic>
        <p:nvPicPr>
          <p:cNvPr id="4" name="Picture 4"/>
          <p:cNvPicPr>
            <a:picLocks noChangeAspect="1"/>
          </p:cNvPicPr>
          <p:nvPr/>
        </p:nvPicPr>
        <p:blipFill>
          <a:blip r:embed="rId3"/>
          <a:srcRect t="13893" r="24139" b="20570"/>
          <a:stretch>
            <a:fillRect/>
          </a:stretch>
        </p:blipFill>
        <p:spPr>
          <a:xfrm>
            <a:off x="1028700" y="3022600"/>
            <a:ext cx="11351184" cy="5659659"/>
          </a:xfrm>
          <a:prstGeom prst="rect">
            <a:avLst/>
          </a:prstGeom>
        </p:spPr>
      </p:pic>
      <p:sp>
        <p:nvSpPr>
          <p:cNvPr id="5" name="TextBox 5"/>
          <p:cNvSpPr txBox="1"/>
          <p:nvPr/>
        </p:nvSpPr>
        <p:spPr>
          <a:xfrm>
            <a:off x="1028700" y="888797"/>
            <a:ext cx="17259300" cy="803275"/>
          </a:xfrm>
          <a:prstGeom prst="rect">
            <a:avLst/>
          </a:prstGeom>
        </p:spPr>
        <p:txBody>
          <a:bodyPr lIns="0" tIns="0" rIns="0" bIns="0" rtlCol="0" anchor="t">
            <a:spAutoFit/>
          </a:bodyPr>
          <a:lstStyle/>
          <a:p>
            <a:pPr>
              <a:lnSpc>
                <a:spcPts val="6500"/>
              </a:lnSpc>
            </a:pPr>
            <a:r>
              <a:rPr lang="en-US" sz="5000">
                <a:solidFill>
                  <a:srgbClr val="FFFFFF"/>
                </a:solidFill>
                <a:latin typeface="Fahkwang"/>
              </a:rPr>
              <a:t>LẬP TRÌNH MATLAB ĐIỀU KHIỂN NHIỆT ĐỘ </a:t>
            </a:r>
          </a:p>
        </p:txBody>
      </p:sp>
      <p:sp>
        <p:nvSpPr>
          <p:cNvPr id="6" name="TextBox 6"/>
          <p:cNvSpPr txBox="1"/>
          <p:nvPr/>
        </p:nvSpPr>
        <p:spPr>
          <a:xfrm>
            <a:off x="1006153" y="2171700"/>
            <a:ext cx="2557165" cy="555625"/>
          </a:xfrm>
          <a:prstGeom prst="rect">
            <a:avLst/>
          </a:prstGeom>
        </p:spPr>
        <p:txBody>
          <a:bodyPr lIns="0" tIns="0" rIns="0" bIns="0" rtlCol="0" anchor="t">
            <a:spAutoFit/>
          </a:bodyPr>
          <a:lstStyle/>
          <a:p>
            <a:pPr marL="755651" lvl="1" indent="-377825" algn="ctr">
              <a:lnSpc>
                <a:spcPts val="4550"/>
              </a:lnSpc>
              <a:spcBef>
                <a:spcPct val="0"/>
              </a:spcBef>
              <a:buFont typeface="Arial"/>
              <a:buChar char="•"/>
            </a:pPr>
            <a:r>
              <a:rPr lang="en-US" sz="3500">
                <a:solidFill>
                  <a:srgbClr val="FFFFFF"/>
                </a:solidFill>
                <a:latin typeface="Fahkwang"/>
              </a:rPr>
              <a:t> Sơ đồ : </a:t>
            </a:r>
          </a:p>
        </p:txBody>
      </p:sp>
      <p:sp>
        <p:nvSpPr>
          <p:cNvPr id="7" name="TextBox 7"/>
          <p:cNvSpPr txBox="1"/>
          <p:nvPr/>
        </p:nvSpPr>
        <p:spPr>
          <a:xfrm>
            <a:off x="3563316" y="2171700"/>
            <a:ext cx="9771683" cy="563424"/>
          </a:xfrm>
          <a:prstGeom prst="rect">
            <a:avLst/>
          </a:prstGeom>
        </p:spPr>
        <p:txBody>
          <a:bodyPr wrap="square" lIns="0" tIns="0" rIns="0" bIns="0" rtlCol="0" anchor="t">
            <a:spAutoFit/>
          </a:bodyPr>
          <a:lstStyle/>
          <a:p>
            <a:pPr algn="ctr">
              <a:lnSpc>
                <a:spcPts val="4550"/>
              </a:lnSpc>
              <a:spcBef>
                <a:spcPct val="0"/>
              </a:spcBef>
            </a:pPr>
            <a:r>
              <a:rPr lang="vi-VN" sz="3500">
                <a:solidFill>
                  <a:schemeClr val="bg1"/>
                </a:solidFill>
                <a:latin typeface="Fahkwang"/>
              </a:rPr>
              <a:t>H</a:t>
            </a:r>
            <a:r>
              <a:rPr lang="en-US" sz="3500">
                <a:solidFill>
                  <a:schemeClr val="bg1"/>
                </a:solidFill>
                <a:latin typeface="Fahkwang"/>
              </a:rPr>
              <a:t>ệ thống điều khiển lò nhiệt được sử dụng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055033" y="-1575798"/>
            <a:ext cx="7457743" cy="7552145"/>
          </a:xfrm>
          <a:prstGeom prst="rect">
            <a:avLst/>
          </a:prstGeom>
        </p:spPr>
      </p:pic>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536668" y="3022600"/>
            <a:ext cx="5002788" cy="2680065"/>
          </a:xfrm>
          <a:prstGeom prst="rect">
            <a:avLst/>
          </a:prstGeom>
        </p:spPr>
      </p:pic>
      <p:pic>
        <p:nvPicPr>
          <p:cNvPr id="5" name="Picture 5"/>
          <p:cNvPicPr>
            <a:picLocks noChangeAspect="1"/>
          </p:cNvPicPr>
          <p:nvPr/>
        </p:nvPicPr>
        <p:blipFill>
          <a:blip r:embed="rId2"/>
          <a:srcRect/>
          <a:stretch>
            <a:fillRect/>
          </a:stretch>
        </p:blipFill>
        <p:spPr>
          <a:xfrm>
            <a:off x="-6921254" y="6817090"/>
            <a:ext cx="10452319" cy="10584627"/>
          </a:xfrm>
          <a:prstGeom prst="rect">
            <a:avLst/>
          </a:prstGeom>
        </p:spPr>
      </p:pic>
      <p:pic>
        <p:nvPicPr>
          <p:cNvPr id="6" name="Picture 6"/>
          <p:cNvPicPr>
            <a:picLocks noChangeAspect="1"/>
          </p:cNvPicPr>
          <p:nvPr/>
        </p:nvPicPr>
        <p:blipFill>
          <a:blip r:embed="rId4"/>
          <a:srcRect l="6542" t="12336" b="17118"/>
          <a:stretch>
            <a:fillRect/>
          </a:stretch>
        </p:blipFill>
        <p:spPr>
          <a:xfrm>
            <a:off x="1570610" y="5997940"/>
            <a:ext cx="4968846" cy="3197563"/>
          </a:xfrm>
          <a:prstGeom prst="rect">
            <a:avLst/>
          </a:prstGeom>
        </p:spPr>
      </p:pic>
      <p:pic>
        <p:nvPicPr>
          <p:cNvPr id="7" name="Picture 7"/>
          <p:cNvPicPr>
            <a:picLocks noChangeAspect="1"/>
          </p:cNvPicPr>
          <p:nvPr/>
        </p:nvPicPr>
        <p:blipFill>
          <a:blip r:embed="rId5"/>
          <a:srcRect t="13829" r="11687" b="16237"/>
          <a:stretch>
            <a:fillRect/>
          </a:stretch>
        </p:blipFill>
        <p:spPr>
          <a:xfrm>
            <a:off x="10120593" y="1682568"/>
            <a:ext cx="3859238" cy="2175057"/>
          </a:xfrm>
          <a:prstGeom prst="rect">
            <a:avLst/>
          </a:prstGeom>
        </p:spPr>
      </p:pic>
      <p:pic>
        <p:nvPicPr>
          <p:cNvPr id="8" name="Picture 8"/>
          <p:cNvPicPr>
            <a:picLocks noChangeAspect="1"/>
          </p:cNvPicPr>
          <p:nvPr/>
        </p:nvPicPr>
        <p:blipFill>
          <a:blip r:embed="rId6"/>
          <a:srcRect l="15804" t="26661" b="14164"/>
          <a:stretch>
            <a:fillRect/>
          </a:stretch>
        </p:blipFill>
        <p:spPr>
          <a:xfrm>
            <a:off x="10122956" y="7247475"/>
            <a:ext cx="3856875" cy="2845850"/>
          </a:xfrm>
          <a:prstGeom prst="rect">
            <a:avLst/>
          </a:prstGeom>
        </p:spPr>
      </p:pic>
      <p:pic>
        <p:nvPicPr>
          <p:cNvPr id="9" name="Picture 9"/>
          <p:cNvPicPr>
            <a:picLocks noChangeAspect="1"/>
          </p:cNvPicPr>
          <p:nvPr/>
        </p:nvPicPr>
        <p:blipFill>
          <a:blip r:embed="rId7"/>
          <a:srcRect t="7454" b="7454"/>
          <a:stretch>
            <a:fillRect/>
          </a:stretch>
        </p:blipFill>
        <p:spPr>
          <a:xfrm>
            <a:off x="10122956" y="4012243"/>
            <a:ext cx="3856875" cy="3080615"/>
          </a:xfrm>
          <a:prstGeom prst="rect">
            <a:avLst/>
          </a:prstGeom>
        </p:spPr>
      </p:pic>
      <p:sp>
        <p:nvSpPr>
          <p:cNvPr id="10" name="TextBox 10"/>
          <p:cNvSpPr txBox="1"/>
          <p:nvPr/>
        </p:nvSpPr>
        <p:spPr>
          <a:xfrm>
            <a:off x="1028700" y="888797"/>
            <a:ext cx="15960493" cy="803275"/>
          </a:xfrm>
          <a:prstGeom prst="rect">
            <a:avLst/>
          </a:prstGeom>
        </p:spPr>
        <p:txBody>
          <a:bodyPr lIns="0" tIns="0" rIns="0" bIns="0" rtlCol="0" anchor="t">
            <a:spAutoFit/>
          </a:bodyPr>
          <a:lstStyle/>
          <a:p>
            <a:pPr>
              <a:lnSpc>
                <a:spcPts val="6500"/>
              </a:lnSpc>
            </a:pPr>
            <a:r>
              <a:rPr lang="en-US" sz="5000">
                <a:solidFill>
                  <a:srgbClr val="FFFFFF"/>
                </a:solidFill>
                <a:latin typeface="Fahkwang"/>
              </a:rPr>
              <a:t>LẬP TRÌNH MATLAB ĐIỀU KHIỂN NHIỆT ĐỘ </a:t>
            </a:r>
          </a:p>
        </p:txBody>
      </p:sp>
      <p:sp>
        <p:nvSpPr>
          <p:cNvPr id="11" name="TextBox 11"/>
          <p:cNvSpPr txBox="1"/>
          <p:nvPr/>
        </p:nvSpPr>
        <p:spPr>
          <a:xfrm>
            <a:off x="1028700" y="2171700"/>
            <a:ext cx="6629666" cy="555625"/>
          </a:xfrm>
          <a:prstGeom prst="rect">
            <a:avLst/>
          </a:prstGeom>
        </p:spPr>
        <p:txBody>
          <a:bodyPr lIns="0" tIns="0" rIns="0" bIns="0" rtlCol="0" anchor="t">
            <a:spAutoFit/>
          </a:bodyPr>
          <a:lstStyle/>
          <a:p>
            <a:pPr marL="755651" lvl="1" indent="-377825" algn="ctr">
              <a:lnSpc>
                <a:spcPts val="4550"/>
              </a:lnSpc>
              <a:spcBef>
                <a:spcPct val="0"/>
              </a:spcBef>
              <a:buFont typeface="Arial"/>
              <a:buChar char="•"/>
            </a:pPr>
            <a:r>
              <a:rPr lang="en-US" sz="3500">
                <a:solidFill>
                  <a:srgbClr val="FFFFFF"/>
                </a:solidFill>
                <a:latin typeface="Fahkwang"/>
              </a:rPr>
              <a:t> Giải thích các đối tượng  : </a:t>
            </a:r>
          </a:p>
        </p:txBody>
      </p:sp>
      <p:sp>
        <p:nvSpPr>
          <p:cNvPr id="12" name="TextBox 12"/>
          <p:cNvSpPr txBox="1"/>
          <p:nvPr/>
        </p:nvSpPr>
        <p:spPr>
          <a:xfrm>
            <a:off x="6539456" y="2994025"/>
            <a:ext cx="3009362" cy="1698625"/>
          </a:xfrm>
          <a:prstGeom prst="rect">
            <a:avLst/>
          </a:prstGeom>
        </p:spPr>
        <p:txBody>
          <a:bodyPr lIns="0" tIns="0" rIns="0" bIns="0" rtlCol="0" anchor="t">
            <a:spAutoFit/>
          </a:bodyPr>
          <a:lstStyle/>
          <a:p>
            <a:pPr algn="ctr">
              <a:lnSpc>
                <a:spcPts val="4550"/>
              </a:lnSpc>
              <a:spcBef>
                <a:spcPct val="0"/>
              </a:spcBef>
            </a:pPr>
            <a:r>
              <a:rPr lang="en-US" sz="3500">
                <a:solidFill>
                  <a:srgbClr val="FFFFFF"/>
                </a:solidFill>
                <a:latin typeface="Fahkwang"/>
              </a:rPr>
              <a:t>Chỉnh thông số UART Matlab.</a:t>
            </a:r>
          </a:p>
        </p:txBody>
      </p:sp>
      <p:sp>
        <p:nvSpPr>
          <p:cNvPr id="13" name="TextBox 13"/>
          <p:cNvSpPr txBox="1"/>
          <p:nvPr/>
        </p:nvSpPr>
        <p:spPr>
          <a:xfrm>
            <a:off x="6539456" y="6383875"/>
            <a:ext cx="3009362" cy="1698625"/>
          </a:xfrm>
          <a:prstGeom prst="rect">
            <a:avLst/>
          </a:prstGeom>
        </p:spPr>
        <p:txBody>
          <a:bodyPr lIns="0" tIns="0" rIns="0" bIns="0" rtlCol="0" anchor="t">
            <a:spAutoFit/>
          </a:bodyPr>
          <a:lstStyle/>
          <a:p>
            <a:pPr algn="ctr">
              <a:lnSpc>
                <a:spcPts val="4550"/>
              </a:lnSpc>
              <a:spcBef>
                <a:spcPct val="0"/>
              </a:spcBef>
            </a:pPr>
            <a:r>
              <a:rPr lang="en-US" sz="3500">
                <a:solidFill>
                  <a:srgbClr val="FFFFFF"/>
                </a:solidFill>
                <a:latin typeface="Fahkwang"/>
              </a:rPr>
              <a:t>Nhận tín hiệu UART của arduino</a:t>
            </a:r>
          </a:p>
        </p:txBody>
      </p:sp>
      <p:sp>
        <p:nvSpPr>
          <p:cNvPr id="14" name="TextBox 14"/>
          <p:cNvSpPr txBox="1"/>
          <p:nvPr/>
        </p:nvSpPr>
        <p:spPr>
          <a:xfrm>
            <a:off x="13979831" y="1742118"/>
            <a:ext cx="3009362" cy="2270125"/>
          </a:xfrm>
          <a:prstGeom prst="rect">
            <a:avLst/>
          </a:prstGeom>
        </p:spPr>
        <p:txBody>
          <a:bodyPr lIns="0" tIns="0" rIns="0" bIns="0" rtlCol="0" anchor="t">
            <a:spAutoFit/>
          </a:bodyPr>
          <a:lstStyle/>
          <a:p>
            <a:pPr algn="ctr">
              <a:lnSpc>
                <a:spcPts val="4550"/>
              </a:lnSpc>
            </a:pPr>
            <a:r>
              <a:rPr lang="en-US" sz="3500">
                <a:solidFill>
                  <a:srgbClr val="FFFFFF"/>
                </a:solidFill>
                <a:latin typeface="Fahkwang"/>
              </a:rPr>
              <a:t>Truyền dữ liệu xuống arduinno</a:t>
            </a:r>
          </a:p>
          <a:p>
            <a:pPr algn="ctr">
              <a:lnSpc>
                <a:spcPts val="4550"/>
              </a:lnSpc>
              <a:spcBef>
                <a:spcPct val="0"/>
              </a:spcBef>
            </a:pPr>
            <a:endParaRPr lang="en-US" sz="3500">
              <a:solidFill>
                <a:srgbClr val="FFFFFF"/>
              </a:solidFill>
              <a:latin typeface="Fahkwang"/>
            </a:endParaRPr>
          </a:p>
        </p:txBody>
      </p:sp>
      <p:sp>
        <p:nvSpPr>
          <p:cNvPr id="15" name="TextBox 15"/>
          <p:cNvSpPr txBox="1"/>
          <p:nvPr/>
        </p:nvSpPr>
        <p:spPr>
          <a:xfrm>
            <a:off x="13979831" y="8331903"/>
            <a:ext cx="3009362" cy="1698625"/>
          </a:xfrm>
          <a:prstGeom prst="rect">
            <a:avLst/>
          </a:prstGeom>
        </p:spPr>
        <p:txBody>
          <a:bodyPr lIns="0" tIns="0" rIns="0" bIns="0" rtlCol="0" anchor="t">
            <a:spAutoFit/>
          </a:bodyPr>
          <a:lstStyle/>
          <a:p>
            <a:pPr algn="ctr">
              <a:lnSpc>
                <a:spcPts val="4550"/>
              </a:lnSpc>
            </a:pPr>
            <a:r>
              <a:rPr lang="en-US" sz="3500">
                <a:solidFill>
                  <a:srgbClr val="FFFFFF"/>
                </a:solidFill>
                <a:latin typeface="Fahkwang"/>
              </a:rPr>
              <a:t>Khối giới hạn nhiệt độ</a:t>
            </a:r>
          </a:p>
          <a:p>
            <a:pPr algn="ctr">
              <a:lnSpc>
                <a:spcPts val="4550"/>
              </a:lnSpc>
              <a:spcBef>
                <a:spcPct val="0"/>
              </a:spcBef>
            </a:pPr>
            <a:endParaRPr lang="en-US" sz="3500">
              <a:solidFill>
                <a:srgbClr val="FFFFFF"/>
              </a:solidFill>
              <a:latin typeface="Fahkwang"/>
            </a:endParaRPr>
          </a:p>
        </p:txBody>
      </p:sp>
      <p:sp>
        <p:nvSpPr>
          <p:cNvPr id="16" name="TextBox 16"/>
          <p:cNvSpPr txBox="1"/>
          <p:nvPr/>
        </p:nvSpPr>
        <p:spPr>
          <a:xfrm>
            <a:off x="13979831" y="4211748"/>
            <a:ext cx="4013855" cy="3176905"/>
          </a:xfrm>
          <a:prstGeom prst="rect">
            <a:avLst/>
          </a:prstGeom>
        </p:spPr>
        <p:txBody>
          <a:bodyPr lIns="0" tIns="0" rIns="0" bIns="0" rtlCol="0" anchor="t">
            <a:spAutoFit/>
          </a:bodyPr>
          <a:lstStyle/>
          <a:p>
            <a:pPr algn="ctr">
              <a:lnSpc>
                <a:spcPts val="4160"/>
              </a:lnSpc>
            </a:pPr>
            <a:r>
              <a:rPr lang="en-US" sz="3200">
                <a:solidFill>
                  <a:srgbClr val="FFFFFF"/>
                </a:solidFill>
                <a:latin typeface="Fahkwang"/>
              </a:rPr>
              <a:t>Khối hiện thị nhiệt độ ( gồm thông số nhiệt độ chưa qua xử lý và đã xử lý tính toán)</a:t>
            </a:r>
          </a:p>
          <a:p>
            <a:pPr algn="ctr">
              <a:lnSpc>
                <a:spcPts val="4550"/>
              </a:lnSpc>
              <a:spcBef>
                <a:spcPct val="0"/>
              </a:spcBef>
            </a:pPr>
            <a:endParaRPr lang="en-US" sz="32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5"/>
                                        </p:tgtEl>
                                      </p:cBhvr>
                                      <p:by x="150000" y="150000"/>
                                    </p:animScale>
                                  </p:childTnLst>
                                </p:cTn>
                              </p:par>
                              <p:par>
                                <p:cTn id="7" presetID="6" presetClass="emph" presetSubtype="0" fill="hold" nodeType="withEffect">
                                  <p:stCondLst>
                                    <p:cond delay="0"/>
                                  </p:stCondLst>
                                  <p:childTnLst>
                                    <p:animScale>
                                      <p:cBhvr>
                                        <p:cTn id="8"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460999">
            <a:off x="-222040" y="-5095622"/>
            <a:ext cx="5758981" cy="11575841"/>
          </a:xfrm>
          <a:prstGeom prst="rect">
            <a:avLst/>
          </a:prstGeom>
        </p:spPr>
      </p:pic>
      <p:sp>
        <p:nvSpPr>
          <p:cNvPr id="3" name="TextBox 3"/>
          <p:cNvSpPr txBox="1"/>
          <p:nvPr/>
        </p:nvSpPr>
        <p:spPr>
          <a:xfrm>
            <a:off x="2954570" y="3553218"/>
            <a:ext cx="7780139" cy="884858"/>
          </a:xfrm>
          <a:prstGeom prst="rect">
            <a:avLst/>
          </a:prstGeom>
        </p:spPr>
        <p:txBody>
          <a:bodyPr lIns="0" tIns="0" rIns="0" bIns="0" rtlCol="0" anchor="t">
            <a:spAutoFit/>
          </a:bodyPr>
          <a:lstStyle/>
          <a:p>
            <a:pPr>
              <a:lnSpc>
                <a:spcPts val="6922"/>
              </a:lnSpc>
            </a:pPr>
            <a:r>
              <a:rPr lang="en-US" sz="6000" b="1" u="sng">
                <a:solidFill>
                  <a:schemeClr val="bg1"/>
                </a:solidFill>
                <a:latin typeface="Linux Biolinum"/>
              </a:rPr>
              <a:t>CHƯƠNG 6</a:t>
            </a:r>
          </a:p>
        </p:txBody>
      </p:sp>
      <p:sp>
        <p:nvSpPr>
          <p:cNvPr id="4" name="TextBox 4"/>
          <p:cNvSpPr txBox="1"/>
          <p:nvPr/>
        </p:nvSpPr>
        <p:spPr>
          <a:xfrm>
            <a:off x="6844640" y="4919436"/>
            <a:ext cx="9253682" cy="1127125"/>
          </a:xfrm>
          <a:prstGeom prst="rect">
            <a:avLst/>
          </a:prstGeom>
        </p:spPr>
        <p:txBody>
          <a:bodyPr lIns="0" tIns="0" rIns="0" bIns="0" rtlCol="0" anchor="t">
            <a:spAutoFit/>
          </a:bodyPr>
          <a:lstStyle/>
          <a:p>
            <a:pPr>
              <a:lnSpc>
                <a:spcPts val="4549"/>
              </a:lnSpc>
            </a:pPr>
            <a:r>
              <a:rPr lang="en-US" sz="3499">
                <a:solidFill>
                  <a:schemeClr val="bg1"/>
                </a:solidFill>
                <a:latin typeface="Fahkwang"/>
              </a:rPr>
              <a:t>VIẾT CHƯƠNG TRÌNH ĐIỀU KHIỂN CHO ARDUINO UNO R3</a:t>
            </a:r>
          </a:p>
        </p:txBody>
      </p:sp>
      <p:pic>
        <p:nvPicPr>
          <p:cNvPr id="5" name="Picture 5"/>
          <p:cNvPicPr>
            <a:picLocks noChangeAspect="1"/>
          </p:cNvPicPr>
          <p:nvPr/>
        </p:nvPicPr>
        <p:blipFill>
          <a:blip r:embed="rId3"/>
          <a:srcRect l="14520" r="14520" b="34876"/>
          <a:stretch>
            <a:fillRect/>
          </a:stretch>
        </p:blipFill>
        <p:spPr>
          <a:xfrm>
            <a:off x="12500077" y="5497286"/>
            <a:ext cx="6313783" cy="5867960"/>
          </a:xfrm>
          <a:prstGeom prst="rect">
            <a:avLst/>
          </a:prstGeom>
        </p:spPr>
      </p:pic>
      <p:pic>
        <p:nvPicPr>
          <p:cNvPr id="6" name="Picture 6"/>
          <p:cNvPicPr>
            <a:picLocks noChangeAspect="1"/>
          </p:cNvPicPr>
          <p:nvPr/>
        </p:nvPicPr>
        <p:blipFill>
          <a:blip r:embed="rId4"/>
          <a:srcRect/>
          <a:stretch>
            <a:fillRect/>
          </a:stretch>
        </p:blipFill>
        <p:spPr>
          <a:xfrm rot="-2888776">
            <a:off x="9885119" y="-3524399"/>
            <a:ext cx="11323369" cy="70487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par>
                                <p:cTn id="7" presetID="6" presetClass="emph" presetSubtype="0" fill="hold" nodeType="withEffect">
                                  <p:stCondLst>
                                    <p:cond delay="0"/>
                                  </p:stCondLst>
                                  <p:childTnLst>
                                    <p:animScale>
                                      <p:cBhvr>
                                        <p:cTn id="8" dur="1500" fill="hold"/>
                                        <p:tgtEl>
                                          <p:spTgt spid="6"/>
                                        </p:tgtEl>
                                      </p:cBhvr>
                                      <p:by x="150000" y="150000"/>
                                    </p:animScale>
                                  </p:childTnLst>
                                </p:cTn>
                              </p:par>
                              <p:par>
                                <p:cTn id="9" presetID="6" presetClass="emph" presetSubtype="0" fill="hold" nodeType="withEffect">
                                  <p:stCondLst>
                                    <p:cond delay="0"/>
                                  </p:stCondLst>
                                  <p:childTnLst>
                                    <p:animScale>
                                      <p:cBhvr>
                                        <p:cTn id="10" dur="15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888776">
            <a:off x="13334144" y="6888813"/>
            <a:ext cx="10673048" cy="6643972"/>
          </a:xfrm>
          <a:prstGeom prst="rect">
            <a:avLst/>
          </a:prstGeom>
        </p:spPr>
      </p:pic>
      <p:sp>
        <p:nvSpPr>
          <p:cNvPr id="3" name="AutoShape 3"/>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sp>
        <p:nvSpPr>
          <p:cNvPr id="4" name="TextBox 4"/>
          <p:cNvSpPr txBox="1"/>
          <p:nvPr/>
        </p:nvSpPr>
        <p:spPr>
          <a:xfrm>
            <a:off x="1028700" y="972935"/>
            <a:ext cx="17259300" cy="644525"/>
          </a:xfrm>
          <a:prstGeom prst="rect">
            <a:avLst/>
          </a:prstGeom>
        </p:spPr>
        <p:txBody>
          <a:bodyPr lIns="0" tIns="0" rIns="0" bIns="0" rtlCol="0" anchor="t">
            <a:spAutoFit/>
          </a:bodyPr>
          <a:lstStyle/>
          <a:p>
            <a:pPr>
              <a:lnSpc>
                <a:spcPts val="5200"/>
              </a:lnSpc>
            </a:pPr>
            <a:r>
              <a:rPr lang="en-US" sz="4000">
                <a:solidFill>
                  <a:srgbClr val="FFFFFF"/>
                </a:solidFill>
                <a:latin typeface="Fahkwang"/>
              </a:rPr>
              <a:t>VIẾT CHƯƠNG TRÌNH ĐIỀU KHIỂN CHO ARDUINO UNO R3</a:t>
            </a:r>
          </a:p>
        </p:txBody>
      </p:sp>
      <p:sp>
        <p:nvSpPr>
          <p:cNvPr id="5" name="TextBox 5"/>
          <p:cNvSpPr txBox="1"/>
          <p:nvPr/>
        </p:nvSpPr>
        <p:spPr>
          <a:xfrm>
            <a:off x="530632" y="2047875"/>
            <a:ext cx="4234649" cy="8410575"/>
          </a:xfrm>
          <a:prstGeom prst="rect">
            <a:avLst/>
          </a:prstGeom>
        </p:spPr>
        <p:txBody>
          <a:bodyPr lIns="0" tIns="0" rIns="0" bIns="0" rtlCol="0" anchor="t">
            <a:spAutoFit/>
          </a:bodyPr>
          <a:lstStyle/>
          <a:p>
            <a:pPr>
              <a:lnSpc>
                <a:spcPts val="1950"/>
              </a:lnSpc>
              <a:spcBef>
                <a:spcPct val="0"/>
              </a:spcBef>
            </a:pPr>
            <a:r>
              <a:rPr lang="en-US" sz="1500">
                <a:solidFill>
                  <a:srgbClr val="FFFFFF"/>
                </a:solidFill>
                <a:latin typeface="Fahkwang"/>
              </a:rPr>
              <a:t>#include &lt;LCD_I2C.h&gt;</a:t>
            </a:r>
          </a:p>
          <a:p>
            <a:pPr>
              <a:lnSpc>
                <a:spcPts val="1950"/>
              </a:lnSpc>
              <a:spcBef>
                <a:spcPct val="0"/>
              </a:spcBef>
            </a:pPr>
            <a:r>
              <a:rPr lang="en-US" sz="1500">
                <a:solidFill>
                  <a:srgbClr val="FFFFFF"/>
                </a:solidFill>
                <a:latin typeface="Fahkwang"/>
              </a:rPr>
              <a:t>#include "FastPID.h"</a:t>
            </a:r>
          </a:p>
          <a:p>
            <a:pPr>
              <a:lnSpc>
                <a:spcPts val="1950"/>
              </a:lnSpc>
              <a:spcBef>
                <a:spcPct val="0"/>
              </a:spcBef>
            </a:pPr>
            <a:r>
              <a:rPr lang="en-US" sz="1500">
                <a:solidFill>
                  <a:srgbClr val="FFFFFF"/>
                </a:solidFill>
                <a:latin typeface="Fahkwang"/>
              </a:rPr>
              <a:t>#include &lt;avr/interrupt.h&gt;</a:t>
            </a:r>
          </a:p>
          <a:p>
            <a:pPr>
              <a:lnSpc>
                <a:spcPts val="1950"/>
              </a:lnSpc>
              <a:spcBef>
                <a:spcPct val="0"/>
              </a:spcBef>
            </a:pPr>
            <a:r>
              <a:rPr lang="en-US" sz="1500">
                <a:solidFill>
                  <a:srgbClr val="FFFFFF"/>
                </a:solidFill>
                <a:latin typeface="Fahkwang"/>
              </a:rPr>
              <a:t>#define dienTroNhietPWM_pin 3u</a:t>
            </a:r>
          </a:p>
          <a:p>
            <a:pPr>
              <a:lnSpc>
                <a:spcPts val="1950"/>
              </a:lnSpc>
              <a:spcBef>
                <a:spcPct val="0"/>
              </a:spcBef>
            </a:pPr>
            <a:r>
              <a:rPr lang="en-US" sz="1500">
                <a:solidFill>
                  <a:srgbClr val="FFFFFF"/>
                </a:solidFill>
                <a:latin typeface="Fahkwang"/>
              </a:rPr>
              <a:t>#define camBienNhiet_pin A0</a:t>
            </a:r>
          </a:p>
          <a:p>
            <a:pPr>
              <a:lnSpc>
                <a:spcPts val="1950"/>
              </a:lnSpc>
              <a:spcBef>
                <a:spcPct val="0"/>
              </a:spcBef>
            </a:pPr>
            <a:r>
              <a:rPr lang="en-US" sz="1500">
                <a:solidFill>
                  <a:srgbClr val="FFFFFF"/>
                </a:solidFill>
                <a:latin typeface="Fahkwang"/>
              </a:rPr>
              <a:t>#define nhietDoMax 165u // 130 celsius degree</a:t>
            </a:r>
          </a:p>
          <a:p>
            <a:pPr>
              <a:lnSpc>
                <a:spcPts val="1950"/>
              </a:lnSpc>
              <a:spcBef>
                <a:spcPct val="0"/>
              </a:spcBef>
            </a:pPr>
            <a:r>
              <a:rPr lang="en-US" sz="1500">
                <a:solidFill>
                  <a:srgbClr val="FFFFFF"/>
                </a:solidFill>
                <a:latin typeface="Fahkwang"/>
              </a:rPr>
              <a:t>#define pwmMaxCongXuat 255u // 100 % duty cycle</a:t>
            </a:r>
          </a:p>
          <a:p>
            <a:pPr>
              <a:lnSpc>
                <a:spcPts val="1950"/>
              </a:lnSpc>
              <a:spcBef>
                <a:spcPct val="0"/>
              </a:spcBef>
            </a:pPr>
            <a:r>
              <a:rPr lang="en-US" sz="1500">
                <a:solidFill>
                  <a:srgbClr val="FFFFFF"/>
                </a:solidFill>
                <a:latin typeface="Fahkwang"/>
              </a:rPr>
              <a:t>#define pwmOFF 0u   //0 % duty cycle</a:t>
            </a:r>
          </a:p>
          <a:p>
            <a:pPr>
              <a:lnSpc>
                <a:spcPts val="1950"/>
              </a:lnSpc>
              <a:spcBef>
                <a:spcPct val="0"/>
              </a:spcBef>
            </a:pPr>
            <a:r>
              <a:rPr lang="en-US" sz="1500">
                <a:solidFill>
                  <a:srgbClr val="FFFFFF"/>
                </a:solidFill>
                <a:latin typeface="Fahkwang"/>
              </a:rPr>
              <a:t>#define TIMER_FREQUENCE 100</a:t>
            </a:r>
          </a:p>
          <a:p>
            <a:pPr>
              <a:lnSpc>
                <a:spcPts val="1950"/>
              </a:lnSpc>
              <a:spcBef>
                <a:spcPct val="0"/>
              </a:spcBef>
            </a:pPr>
            <a:r>
              <a:rPr lang="en-US" sz="1500">
                <a:solidFill>
                  <a:srgbClr val="FFFFFF"/>
                </a:solidFill>
                <a:latin typeface="Fahkwang"/>
              </a:rPr>
              <a:t>/*  CÀI ĐẶT THÔNG SỐ PID  */</a:t>
            </a:r>
          </a:p>
          <a:p>
            <a:pPr>
              <a:lnSpc>
                <a:spcPts val="1950"/>
              </a:lnSpc>
              <a:spcBef>
                <a:spcPct val="0"/>
              </a:spcBef>
            </a:pPr>
            <a:r>
              <a:rPr lang="en-US" sz="1500">
                <a:solidFill>
                  <a:srgbClr val="FFFFFF"/>
                </a:solidFill>
                <a:latin typeface="Fahkwang"/>
              </a:rPr>
              <a:t>#define PID_KP 20.00f</a:t>
            </a:r>
          </a:p>
          <a:p>
            <a:pPr>
              <a:lnSpc>
                <a:spcPts val="1950"/>
              </a:lnSpc>
              <a:spcBef>
                <a:spcPct val="0"/>
              </a:spcBef>
            </a:pPr>
            <a:r>
              <a:rPr lang="en-US" sz="1500">
                <a:solidFill>
                  <a:srgbClr val="FFFFFF"/>
                </a:solidFill>
                <a:latin typeface="Fahkwang"/>
              </a:rPr>
              <a:t>#define PID_KI 0.14f</a:t>
            </a:r>
          </a:p>
          <a:p>
            <a:pPr>
              <a:lnSpc>
                <a:spcPts val="1950"/>
              </a:lnSpc>
              <a:spcBef>
                <a:spcPct val="0"/>
              </a:spcBef>
            </a:pPr>
            <a:r>
              <a:rPr lang="en-US" sz="1500">
                <a:solidFill>
                  <a:srgbClr val="FFFFFF"/>
                </a:solidFill>
                <a:latin typeface="Fahkwang"/>
              </a:rPr>
              <a:t>#define PID_KD 39.99f</a:t>
            </a:r>
          </a:p>
          <a:p>
            <a:pPr>
              <a:lnSpc>
                <a:spcPts val="1950"/>
              </a:lnSpc>
              <a:spcBef>
                <a:spcPct val="0"/>
              </a:spcBef>
            </a:pPr>
            <a:r>
              <a:rPr lang="en-US" sz="1500">
                <a:solidFill>
                  <a:srgbClr val="FFFFFF"/>
                </a:solidFill>
                <a:latin typeface="Fahkwang"/>
              </a:rPr>
              <a:t>#define RAW_DATA_TO_DEGREE 0.78f //200/255 =  0.78, HỆ SỐ CHUYỂN ĐỔI TỪ DỮ LIỆU THÔ 8BIT SANG celsius degree</a:t>
            </a:r>
          </a:p>
          <a:p>
            <a:pPr>
              <a:lnSpc>
                <a:spcPts val="1950"/>
              </a:lnSpc>
              <a:spcBef>
                <a:spcPct val="0"/>
              </a:spcBef>
            </a:pPr>
            <a:r>
              <a:rPr lang="en-US" sz="1500">
                <a:solidFill>
                  <a:srgbClr val="FFFFFF"/>
                </a:solidFill>
                <a:latin typeface="Fahkwang"/>
              </a:rPr>
              <a:t>LCD_I2C lcd(0x27, 16, 2); //KHỞI TẠO LCD</a:t>
            </a:r>
          </a:p>
          <a:p>
            <a:pPr>
              <a:lnSpc>
                <a:spcPts val="1950"/>
              </a:lnSpc>
              <a:spcBef>
                <a:spcPct val="0"/>
              </a:spcBef>
            </a:pPr>
            <a:r>
              <a:rPr lang="en-US" sz="1500">
                <a:solidFill>
                  <a:srgbClr val="FFFFFF"/>
                </a:solidFill>
                <a:latin typeface="Fahkwang"/>
              </a:rPr>
              <a:t>float nhietdo = 0; //GIÁ TRỊ KHỞI TẠO CỦA BIẾN NHIỆT ĐỘ</a:t>
            </a:r>
          </a:p>
          <a:p>
            <a:pPr>
              <a:lnSpc>
                <a:spcPts val="1950"/>
              </a:lnSpc>
              <a:spcBef>
                <a:spcPct val="0"/>
              </a:spcBef>
            </a:pPr>
            <a:r>
              <a:rPr lang="en-US" sz="1500">
                <a:solidFill>
                  <a:srgbClr val="FFFFFF"/>
                </a:solidFill>
                <a:latin typeface="Fahkwang"/>
              </a:rPr>
              <a:t>const float Kp = PID_KP, Ki = PID_KI, Kd = PID_KD; //GÁN GIÁ TRỊ CỦA CÁC THAM SỐ CỦA PID</a:t>
            </a:r>
          </a:p>
          <a:p>
            <a:pPr>
              <a:lnSpc>
                <a:spcPts val="1950"/>
              </a:lnSpc>
              <a:spcBef>
                <a:spcPct val="0"/>
              </a:spcBef>
            </a:pPr>
            <a:r>
              <a:rPr lang="en-US" sz="1500">
                <a:solidFill>
                  <a:srgbClr val="FFFFFF"/>
                </a:solidFill>
                <a:latin typeface="Fahkwang"/>
              </a:rPr>
              <a:t>int output_bits = 8; // pid::output trả về giá trị 8bit</a:t>
            </a:r>
          </a:p>
          <a:p>
            <a:pPr>
              <a:lnSpc>
                <a:spcPts val="1950"/>
              </a:lnSpc>
              <a:spcBef>
                <a:spcPct val="0"/>
              </a:spcBef>
            </a:pPr>
            <a:r>
              <a:rPr lang="en-US" sz="1500">
                <a:solidFill>
                  <a:srgbClr val="FFFFFF"/>
                </a:solidFill>
                <a:latin typeface="Fahkwang"/>
              </a:rPr>
              <a:t>bool output_signed = false; // pid::output không âm</a:t>
            </a:r>
          </a:p>
          <a:p>
            <a:pPr>
              <a:lnSpc>
                <a:spcPts val="1950"/>
              </a:lnSpc>
              <a:spcBef>
                <a:spcPct val="0"/>
              </a:spcBef>
            </a:pPr>
            <a:r>
              <a:rPr lang="en-US" sz="1500">
                <a:solidFill>
                  <a:srgbClr val="FFFFFF"/>
                </a:solidFill>
                <a:latin typeface="Fahkwang"/>
              </a:rPr>
              <a:t>uint8_t pidSetPoint = 0; // pid::Setpoint</a:t>
            </a:r>
          </a:p>
          <a:p>
            <a:pPr>
              <a:lnSpc>
                <a:spcPts val="1950"/>
              </a:lnSpc>
              <a:spcBef>
                <a:spcPct val="0"/>
              </a:spcBef>
            </a:pPr>
            <a:r>
              <a:rPr lang="en-US" sz="1500">
                <a:solidFill>
                  <a:srgbClr val="FFFFFF"/>
                </a:solidFill>
                <a:latin typeface="Fahkwang"/>
              </a:rPr>
              <a:t>uint16_t pidFeedback = 0; // pid::Feadback</a:t>
            </a:r>
          </a:p>
          <a:p>
            <a:pPr>
              <a:lnSpc>
                <a:spcPts val="1950"/>
              </a:lnSpc>
              <a:spcBef>
                <a:spcPct val="0"/>
              </a:spcBef>
            </a:pPr>
            <a:r>
              <a:rPr lang="en-US" sz="1500">
                <a:solidFill>
                  <a:srgbClr val="FFFFFF"/>
                </a:solidFill>
                <a:latin typeface="Fahkwang"/>
              </a:rPr>
              <a:t>uint8_t pidOutput = 0; // pdi::Output</a:t>
            </a:r>
          </a:p>
          <a:p>
            <a:pPr>
              <a:lnSpc>
                <a:spcPts val="1950"/>
              </a:lnSpc>
              <a:spcBef>
                <a:spcPct val="0"/>
              </a:spcBef>
            </a:pPr>
            <a:endParaRPr lang="en-US" sz="1500">
              <a:solidFill>
                <a:srgbClr val="FFFFFF"/>
              </a:solidFill>
              <a:latin typeface="Fahkwang"/>
            </a:endParaRPr>
          </a:p>
          <a:p>
            <a:pPr>
              <a:lnSpc>
                <a:spcPts val="1950"/>
              </a:lnSpc>
              <a:spcBef>
                <a:spcPct val="0"/>
              </a:spcBef>
            </a:pPr>
            <a:endParaRPr lang="en-US" sz="1500">
              <a:solidFill>
                <a:srgbClr val="FFFFFF"/>
              </a:solidFill>
              <a:latin typeface="Fahkwang"/>
            </a:endParaRPr>
          </a:p>
        </p:txBody>
      </p:sp>
      <p:sp>
        <p:nvSpPr>
          <p:cNvPr id="6" name="TextBox 6"/>
          <p:cNvSpPr txBox="1"/>
          <p:nvPr/>
        </p:nvSpPr>
        <p:spPr>
          <a:xfrm>
            <a:off x="4924425" y="2047875"/>
            <a:ext cx="4057650" cy="8162924"/>
          </a:xfrm>
          <a:prstGeom prst="rect">
            <a:avLst/>
          </a:prstGeom>
        </p:spPr>
        <p:txBody>
          <a:bodyPr lIns="0" tIns="0" rIns="0" bIns="0" rtlCol="0" anchor="t">
            <a:spAutoFit/>
          </a:bodyPr>
          <a:lstStyle/>
          <a:p>
            <a:pPr>
              <a:lnSpc>
                <a:spcPts val="1950"/>
              </a:lnSpc>
              <a:spcBef>
                <a:spcPct val="0"/>
              </a:spcBef>
            </a:pPr>
            <a:r>
              <a:rPr lang="en-US" sz="1500">
                <a:solidFill>
                  <a:srgbClr val="FFFFFF"/>
                </a:solidFill>
                <a:latin typeface="Fahkwang"/>
              </a:rPr>
              <a:t>FastPID myPID(Kp, Ki, Kd, TIMER_FREQUENCE, output_bits, output_signed);</a:t>
            </a:r>
          </a:p>
          <a:p>
            <a:pPr>
              <a:lnSpc>
                <a:spcPts val="1950"/>
              </a:lnSpc>
              <a:spcBef>
                <a:spcPct val="0"/>
              </a:spcBef>
            </a:pPr>
            <a:r>
              <a:rPr lang="en-US" sz="1500">
                <a:solidFill>
                  <a:srgbClr val="FFFFFF"/>
                </a:solidFill>
                <a:latin typeface="Fahkwang"/>
              </a:rPr>
              <a:t>void mainTask();   //Hàm main</a:t>
            </a:r>
          </a:p>
          <a:p>
            <a:pPr>
              <a:lnSpc>
                <a:spcPts val="1950"/>
              </a:lnSpc>
              <a:spcBef>
                <a:spcPct val="0"/>
              </a:spcBef>
            </a:pPr>
            <a:r>
              <a:rPr lang="en-US" sz="1500">
                <a:solidFill>
                  <a:srgbClr val="FFFFFF"/>
                </a:solidFill>
                <a:latin typeface="Fahkwang"/>
              </a:rPr>
              <a:t>void pwmDienTroNhiet(uint16_t pwmVar);  //Hàm pwm cho thanh điện trở, 0 - 255</a:t>
            </a:r>
          </a:p>
          <a:p>
            <a:pPr>
              <a:lnSpc>
                <a:spcPts val="1950"/>
              </a:lnSpc>
              <a:spcBef>
                <a:spcPct val="0"/>
              </a:spcBef>
            </a:pPr>
            <a:r>
              <a:rPr lang="en-US" sz="1500">
                <a:solidFill>
                  <a:srgbClr val="FFFFFF"/>
                </a:solidFill>
                <a:latin typeface="Fahkwang"/>
              </a:rPr>
              <a:t>void zeiglerNicholsMethod();  // Hàm triển khai phương phát zeigler Nichols</a:t>
            </a:r>
          </a:p>
          <a:p>
            <a:pPr>
              <a:lnSpc>
                <a:spcPts val="1950"/>
              </a:lnSpc>
              <a:spcBef>
                <a:spcPct val="0"/>
              </a:spcBef>
            </a:pPr>
            <a:r>
              <a:rPr lang="en-US" sz="1500">
                <a:solidFill>
                  <a:srgbClr val="FFFFFF"/>
                </a:solidFill>
                <a:latin typeface="Fahkwang"/>
              </a:rPr>
              <a:t>void timer1_init(); // Hàm khởi tạo timer1</a:t>
            </a:r>
          </a:p>
          <a:p>
            <a:pPr>
              <a:lnSpc>
                <a:spcPts val="1950"/>
              </a:lnSpc>
              <a:spcBef>
                <a:spcPct val="0"/>
              </a:spcBef>
            </a:pPr>
            <a:r>
              <a:rPr lang="en-US" sz="1500">
                <a:solidFill>
                  <a:srgbClr val="FFFFFF"/>
                </a:solidFill>
                <a:latin typeface="Fahkwang"/>
              </a:rPr>
              <a:t>void setup() {</a:t>
            </a:r>
          </a:p>
          <a:p>
            <a:pPr>
              <a:lnSpc>
                <a:spcPts val="1950"/>
              </a:lnSpc>
              <a:spcBef>
                <a:spcPct val="0"/>
              </a:spcBef>
            </a:pPr>
            <a:r>
              <a:rPr lang="en-US" sz="1500">
                <a:solidFill>
                  <a:srgbClr val="FFFFFF"/>
                </a:solidFill>
                <a:latin typeface="Fahkwang"/>
              </a:rPr>
              <a:t> Serial.begin(115200); //Khởi tạo giao tiếp UART</a:t>
            </a:r>
          </a:p>
          <a:p>
            <a:pPr>
              <a:lnSpc>
                <a:spcPts val="1950"/>
              </a:lnSpc>
              <a:spcBef>
                <a:spcPct val="0"/>
              </a:spcBef>
            </a:pPr>
            <a:r>
              <a:rPr lang="en-US" sz="1500">
                <a:solidFill>
                  <a:srgbClr val="FFFFFF"/>
                </a:solidFill>
                <a:latin typeface="Fahkwang"/>
              </a:rPr>
              <a:t> pinMode(dienTroNhietPWM_pin, OUTPUT); //Khởi tạo chân input/output</a:t>
            </a:r>
          </a:p>
          <a:p>
            <a:pPr>
              <a:lnSpc>
                <a:spcPts val="1950"/>
              </a:lnSpc>
              <a:spcBef>
                <a:spcPct val="0"/>
              </a:spcBef>
            </a:pPr>
            <a:r>
              <a:rPr lang="en-US" sz="1500">
                <a:solidFill>
                  <a:srgbClr val="FFFFFF"/>
                </a:solidFill>
                <a:latin typeface="Fahkwang"/>
              </a:rPr>
              <a:t> timer1_init(); //Khởi tạo ngắt timer1</a:t>
            </a:r>
          </a:p>
          <a:p>
            <a:pPr>
              <a:lnSpc>
                <a:spcPts val="1950"/>
              </a:lnSpc>
              <a:spcBef>
                <a:spcPct val="0"/>
              </a:spcBef>
            </a:pPr>
            <a:r>
              <a:rPr lang="en-US" sz="1500">
                <a:solidFill>
                  <a:srgbClr val="FFFFFF"/>
                </a:solidFill>
                <a:latin typeface="Fahkwang"/>
              </a:rPr>
              <a:t> lcd.begin(); //Khởi tạo LCD</a:t>
            </a:r>
          </a:p>
          <a:p>
            <a:pPr>
              <a:lnSpc>
                <a:spcPts val="1950"/>
              </a:lnSpc>
              <a:spcBef>
                <a:spcPct val="0"/>
              </a:spcBef>
            </a:pPr>
            <a:r>
              <a:rPr lang="en-US" sz="1500">
                <a:solidFill>
                  <a:srgbClr val="FFFFFF"/>
                </a:solidFill>
                <a:latin typeface="Fahkwang"/>
              </a:rPr>
              <a:t> lcd.backlight(); //Khởi tạo LCD</a:t>
            </a:r>
          </a:p>
          <a:p>
            <a:pPr>
              <a:lnSpc>
                <a:spcPts val="1950"/>
              </a:lnSpc>
              <a:spcBef>
                <a:spcPct val="0"/>
              </a:spcBef>
            </a:pPr>
            <a:r>
              <a:rPr lang="en-US" sz="1500">
                <a:solidFill>
                  <a:srgbClr val="FFFFFF"/>
                </a:solidFill>
                <a:latin typeface="Fahkwang"/>
              </a:rPr>
              <a:t> lcd.setCursor(0, 0);</a:t>
            </a:r>
          </a:p>
          <a:p>
            <a:pPr>
              <a:lnSpc>
                <a:spcPts val="1950"/>
              </a:lnSpc>
              <a:spcBef>
                <a:spcPct val="0"/>
              </a:spcBef>
            </a:pPr>
            <a:r>
              <a:rPr lang="en-US" sz="1500">
                <a:solidFill>
                  <a:srgbClr val="FFFFFF"/>
                </a:solidFill>
                <a:latin typeface="Fahkwang"/>
              </a:rPr>
              <a:t> lcd.print("Nhiet do:");</a:t>
            </a:r>
          </a:p>
          <a:p>
            <a:pPr>
              <a:lnSpc>
                <a:spcPts val="1950"/>
              </a:lnSpc>
              <a:spcBef>
                <a:spcPct val="0"/>
              </a:spcBef>
            </a:pPr>
            <a:r>
              <a:rPr lang="en-US" sz="1500">
                <a:solidFill>
                  <a:srgbClr val="FFFFFF"/>
                </a:solidFill>
                <a:latin typeface="Fahkwang"/>
              </a:rPr>
              <a:t>}</a:t>
            </a:r>
          </a:p>
          <a:p>
            <a:pPr>
              <a:lnSpc>
                <a:spcPts val="1950"/>
              </a:lnSpc>
              <a:spcBef>
                <a:spcPct val="0"/>
              </a:spcBef>
            </a:pPr>
            <a:r>
              <a:rPr lang="en-US" sz="1500">
                <a:solidFill>
                  <a:srgbClr val="FFFFFF"/>
                </a:solidFill>
                <a:latin typeface="Fahkwang"/>
              </a:rPr>
              <a:t>void loop() </a:t>
            </a:r>
          </a:p>
          <a:p>
            <a:pPr>
              <a:lnSpc>
                <a:spcPts val="1950"/>
              </a:lnSpc>
              <a:spcBef>
                <a:spcPct val="0"/>
              </a:spcBef>
            </a:pPr>
            <a:r>
              <a:rPr lang="en-US" sz="1500">
                <a:solidFill>
                  <a:srgbClr val="FFFFFF"/>
                </a:solidFill>
                <a:latin typeface="Fahkwang"/>
              </a:rPr>
              <a:t>{</a:t>
            </a:r>
          </a:p>
          <a:p>
            <a:pPr>
              <a:lnSpc>
                <a:spcPts val="1950"/>
              </a:lnSpc>
              <a:spcBef>
                <a:spcPct val="0"/>
              </a:spcBef>
            </a:pPr>
            <a:r>
              <a:rPr lang="en-US" sz="1500">
                <a:solidFill>
                  <a:srgbClr val="FFFFFF"/>
                </a:solidFill>
                <a:latin typeface="Fahkwang"/>
              </a:rPr>
              <a:t> mainTask();</a:t>
            </a:r>
          </a:p>
          <a:p>
            <a:pPr>
              <a:lnSpc>
                <a:spcPts val="1950"/>
              </a:lnSpc>
              <a:spcBef>
                <a:spcPct val="0"/>
              </a:spcBef>
            </a:pPr>
            <a:r>
              <a:rPr lang="en-US" sz="1500">
                <a:solidFill>
                  <a:srgbClr val="FFFFFF"/>
                </a:solidFill>
                <a:latin typeface="Fahkwang"/>
              </a:rPr>
              <a:t>}</a:t>
            </a:r>
          </a:p>
          <a:p>
            <a:pPr>
              <a:lnSpc>
                <a:spcPts val="1950"/>
              </a:lnSpc>
              <a:spcBef>
                <a:spcPct val="0"/>
              </a:spcBef>
            </a:pPr>
            <a:r>
              <a:rPr lang="en-US" sz="1500">
                <a:solidFill>
                  <a:srgbClr val="FFFFFF"/>
                </a:solidFill>
                <a:latin typeface="Fahkwang"/>
              </a:rPr>
              <a:t>void timer1_init()</a:t>
            </a:r>
          </a:p>
          <a:p>
            <a:pPr>
              <a:lnSpc>
                <a:spcPts val="1950"/>
              </a:lnSpc>
              <a:spcBef>
                <a:spcPct val="0"/>
              </a:spcBef>
            </a:pPr>
            <a:r>
              <a:rPr lang="en-US" sz="1500">
                <a:solidFill>
                  <a:srgbClr val="FFFFFF"/>
                </a:solidFill>
                <a:latin typeface="Fahkwang"/>
              </a:rPr>
              <a:t>{</a:t>
            </a:r>
          </a:p>
          <a:p>
            <a:pPr>
              <a:lnSpc>
                <a:spcPts val="1950"/>
              </a:lnSpc>
              <a:spcBef>
                <a:spcPct val="0"/>
              </a:spcBef>
            </a:pPr>
            <a:r>
              <a:rPr lang="en-US" sz="1500">
                <a:solidFill>
                  <a:srgbClr val="FFFFFF"/>
                </a:solidFill>
                <a:latin typeface="Fahkwang"/>
              </a:rPr>
              <a:t> TCCR1A = 0; // cai dat che do dem len, tat cac chuc nang khac</a:t>
            </a:r>
          </a:p>
          <a:p>
            <a:pPr>
              <a:lnSpc>
                <a:spcPts val="1950"/>
              </a:lnSpc>
              <a:spcBef>
                <a:spcPct val="0"/>
              </a:spcBef>
            </a:pPr>
            <a:r>
              <a:rPr lang="en-US" sz="1500">
                <a:solidFill>
                  <a:srgbClr val="FFFFFF"/>
                </a:solidFill>
                <a:latin typeface="Fahkwang"/>
              </a:rPr>
              <a:t> TCCR1B = 0; // Dam bao tat cac thiet lap khong lien quan den chuc nang dem len</a:t>
            </a:r>
          </a:p>
          <a:p>
            <a:pPr>
              <a:lnSpc>
                <a:spcPts val="1950"/>
              </a:lnSpc>
              <a:spcBef>
                <a:spcPct val="0"/>
              </a:spcBef>
            </a:pPr>
            <a:r>
              <a:rPr lang="en-US" sz="1500">
                <a:solidFill>
                  <a:srgbClr val="FFFFFF"/>
                </a:solidFill>
                <a:latin typeface="Fahkwang"/>
              </a:rPr>
              <a:t> TCCR1B = 0b010; // Chon bo chia la 8 cho clock cua timer 1</a:t>
            </a:r>
          </a:p>
          <a:p>
            <a:pPr>
              <a:lnSpc>
                <a:spcPts val="1950"/>
              </a:lnSpc>
              <a:spcBef>
                <a:spcPct val="0"/>
              </a:spcBef>
            </a:pPr>
            <a:endParaRPr lang="en-US" sz="1500">
              <a:solidFill>
                <a:srgbClr val="FFFFFF"/>
              </a:solidFill>
              <a:latin typeface="Fahkwang"/>
            </a:endParaRPr>
          </a:p>
        </p:txBody>
      </p:sp>
      <p:sp>
        <p:nvSpPr>
          <p:cNvPr id="7" name="AutoShape 7"/>
          <p:cNvSpPr/>
          <p:nvPr/>
        </p:nvSpPr>
        <p:spPr>
          <a:xfrm rot="-5400000">
            <a:off x="1392040" y="5885060"/>
            <a:ext cx="6736956" cy="0"/>
          </a:xfrm>
          <a:prstGeom prst="line">
            <a:avLst/>
          </a:prstGeom>
          <a:ln w="9525" cap="rnd">
            <a:solidFill>
              <a:srgbClr val="FFFFFF"/>
            </a:solidFill>
            <a:prstDash val="solid"/>
            <a:headEnd type="none" w="sm" len="sm"/>
            <a:tailEnd type="none" w="sm" len="sm"/>
          </a:ln>
        </p:spPr>
      </p:sp>
      <p:sp>
        <p:nvSpPr>
          <p:cNvPr id="8" name="AutoShape 8"/>
          <p:cNvSpPr/>
          <p:nvPr/>
        </p:nvSpPr>
        <p:spPr>
          <a:xfrm rot="-5400000">
            <a:off x="5780285" y="6097982"/>
            <a:ext cx="6736956" cy="0"/>
          </a:xfrm>
          <a:prstGeom prst="line">
            <a:avLst/>
          </a:prstGeom>
          <a:ln w="9525" cap="rnd">
            <a:solidFill>
              <a:srgbClr val="FFFFFF"/>
            </a:solidFill>
            <a:prstDash val="solid"/>
            <a:headEnd type="none" w="sm" len="sm"/>
            <a:tailEnd type="none" w="sm" len="sm"/>
          </a:ln>
        </p:spPr>
      </p:sp>
      <p:sp>
        <p:nvSpPr>
          <p:cNvPr id="9" name="TextBox 9"/>
          <p:cNvSpPr txBox="1"/>
          <p:nvPr/>
        </p:nvSpPr>
        <p:spPr>
          <a:xfrm>
            <a:off x="9324975" y="2047875"/>
            <a:ext cx="4057650" cy="8162924"/>
          </a:xfrm>
          <a:prstGeom prst="rect">
            <a:avLst/>
          </a:prstGeom>
        </p:spPr>
        <p:txBody>
          <a:bodyPr lIns="0" tIns="0" rIns="0" bIns="0" rtlCol="0" anchor="t">
            <a:spAutoFit/>
          </a:bodyPr>
          <a:lstStyle/>
          <a:p>
            <a:pPr>
              <a:lnSpc>
                <a:spcPts val="1950"/>
              </a:lnSpc>
            </a:pPr>
            <a:r>
              <a:rPr lang="en-US" sz="1500">
                <a:solidFill>
                  <a:srgbClr val="FFFFFF"/>
                </a:solidFill>
                <a:latin typeface="Fahkwang"/>
              </a:rPr>
              <a:t> TCCR1B = 0b010; // Chon bo chia la 8 cho clock cua timer 1</a:t>
            </a:r>
          </a:p>
          <a:p>
            <a:pPr>
              <a:lnSpc>
                <a:spcPts val="1950"/>
              </a:lnSpc>
            </a:pPr>
            <a:r>
              <a:rPr lang="en-US" sz="1500">
                <a:solidFill>
                  <a:srgbClr val="FFFFFF"/>
                </a:solidFill>
                <a:latin typeface="Fahkwang"/>
              </a:rPr>
              <a:t> TCNT1 = 45536; // gia tri cua timer1::counter de dat duoc 10ms thi trang timer</a:t>
            </a:r>
          </a:p>
          <a:p>
            <a:pPr>
              <a:lnSpc>
                <a:spcPts val="1950"/>
              </a:lnSpc>
            </a:pPr>
            <a:r>
              <a:rPr lang="en-US" sz="1500">
                <a:solidFill>
                  <a:srgbClr val="FFFFFF"/>
                </a:solidFill>
                <a:latin typeface="Fahkwang"/>
              </a:rPr>
              <a:t> TIMSK1 |= 0x01; // mo ngat trang cho timer</a:t>
            </a:r>
          </a:p>
          <a:p>
            <a:pPr>
              <a:lnSpc>
                <a:spcPts val="1950"/>
              </a:lnSpc>
            </a:pPr>
            <a:r>
              <a:rPr lang="en-US" sz="1500">
                <a:solidFill>
                  <a:srgbClr val="FFFFFF"/>
                </a:solidFill>
                <a:latin typeface="Fahkwang"/>
              </a:rPr>
              <a:t>}</a:t>
            </a:r>
          </a:p>
          <a:p>
            <a:pPr>
              <a:lnSpc>
                <a:spcPts val="1950"/>
              </a:lnSpc>
            </a:pPr>
            <a:r>
              <a:rPr lang="en-US" sz="1500">
                <a:solidFill>
                  <a:srgbClr val="FFFFFF"/>
                </a:solidFill>
                <a:latin typeface="Fahkwang"/>
              </a:rPr>
              <a:t>SR(TIMER1_OVF_vect) // TIMER1 TRÌNH VỤ VỤ NGẮT</a:t>
            </a:r>
          </a:p>
          <a:p>
            <a:pPr>
              <a:lnSpc>
                <a:spcPts val="1950"/>
              </a:lnSpc>
            </a:pPr>
            <a:r>
              <a:rPr lang="en-US" sz="1500">
                <a:solidFill>
                  <a:srgbClr val="FFFFFF"/>
                </a:solidFill>
                <a:latin typeface="Fahkwang"/>
              </a:rPr>
              <a:t>{</a:t>
            </a:r>
          </a:p>
          <a:p>
            <a:pPr>
              <a:lnSpc>
                <a:spcPts val="1950"/>
              </a:lnSpc>
            </a:pPr>
            <a:r>
              <a:rPr lang="en-US" sz="1500">
                <a:solidFill>
                  <a:srgbClr val="FFFFFF"/>
                </a:solidFill>
                <a:latin typeface="Fahkwang"/>
              </a:rPr>
              <a:t> TCNT1 = 45536; // cap nhat lai gia tri timer1::counter</a:t>
            </a:r>
          </a:p>
          <a:p>
            <a:pPr>
              <a:lnSpc>
                <a:spcPts val="1950"/>
              </a:lnSpc>
            </a:pPr>
            <a:r>
              <a:rPr lang="en-US" sz="1500">
                <a:solidFill>
                  <a:srgbClr val="FFFFFF"/>
                </a:solidFill>
                <a:latin typeface="Fahkwang"/>
              </a:rPr>
              <a:t> pidFeedback = analogRead(camBienNhiet_pin); //Đọc cảm biến nhiệt</a:t>
            </a:r>
          </a:p>
          <a:p>
            <a:pPr>
              <a:lnSpc>
                <a:spcPts val="1950"/>
              </a:lnSpc>
            </a:pPr>
            <a:r>
              <a:rPr lang="en-US" sz="1500">
                <a:solidFill>
                  <a:srgbClr val="FFFFFF"/>
                </a:solidFill>
                <a:latin typeface="Fahkwang"/>
              </a:rPr>
              <a:t> pidFeedback = map(pidFeedback, 1023, 0, 255, 0); // Chuyển đổi 10bit analog thành 8bit analog</a:t>
            </a:r>
          </a:p>
          <a:p>
            <a:pPr>
              <a:lnSpc>
                <a:spcPts val="1950"/>
              </a:lnSpc>
            </a:pPr>
            <a:r>
              <a:rPr lang="en-US" sz="1500">
                <a:solidFill>
                  <a:srgbClr val="FFFFFF"/>
                </a:solidFill>
                <a:latin typeface="Fahkwang"/>
              </a:rPr>
              <a:t> nhietdo = RAW_DATA_TO_DEGREE * pidFeedback; // Chuyển đổi 8 bit analog thành giá trị độ C</a:t>
            </a:r>
          </a:p>
          <a:p>
            <a:pPr>
              <a:lnSpc>
                <a:spcPts val="1950"/>
              </a:lnSpc>
            </a:pPr>
            <a:r>
              <a:rPr lang="en-US" sz="1500">
                <a:solidFill>
                  <a:srgbClr val="FFFFFF"/>
                </a:solidFill>
                <a:latin typeface="Fahkwang"/>
              </a:rPr>
              <a:t> pidOutput = myPID.step(pidSetPoint,(uint8_t) pidFeedback); // Tính toán PID::output</a:t>
            </a:r>
          </a:p>
          <a:p>
            <a:pPr>
              <a:lnSpc>
                <a:spcPts val="1950"/>
              </a:lnSpc>
            </a:pPr>
            <a:r>
              <a:rPr lang="en-US" sz="1500">
                <a:solidFill>
                  <a:srgbClr val="FFFFFF"/>
                </a:solidFill>
                <a:latin typeface="Fahkwang"/>
              </a:rPr>
              <a:t> pwmDienTroNhiet(pidOutput); //Tạo xung pwm dựa vào PID::output</a:t>
            </a:r>
          </a:p>
          <a:p>
            <a:pPr>
              <a:lnSpc>
                <a:spcPts val="1950"/>
              </a:lnSpc>
            </a:pPr>
            <a:r>
              <a:rPr lang="en-US" sz="1500">
                <a:solidFill>
                  <a:srgbClr val="FFFFFF"/>
                </a:solidFill>
                <a:latin typeface="Fahkwang"/>
              </a:rPr>
              <a:t>}</a:t>
            </a:r>
          </a:p>
          <a:p>
            <a:pPr>
              <a:lnSpc>
                <a:spcPts val="1950"/>
              </a:lnSpc>
            </a:pPr>
            <a:r>
              <a:rPr lang="en-US" sz="1500">
                <a:solidFill>
                  <a:srgbClr val="FFFFFF"/>
                </a:solidFill>
                <a:latin typeface="Fahkwang"/>
              </a:rPr>
              <a:t>void pwmDienTroNhiet(uint16_t pwmVar) {</a:t>
            </a:r>
          </a:p>
          <a:p>
            <a:pPr>
              <a:lnSpc>
                <a:spcPts val="1950"/>
              </a:lnSpc>
            </a:pPr>
            <a:r>
              <a:rPr lang="en-US" sz="1500">
                <a:solidFill>
                  <a:srgbClr val="FFFFFF"/>
                </a:solidFill>
                <a:latin typeface="Fahkwang"/>
              </a:rPr>
              <a:t> analogWrite(dienTroNhietPWM_pin, pwmVar);}</a:t>
            </a:r>
          </a:p>
          <a:p>
            <a:pPr>
              <a:lnSpc>
                <a:spcPts val="1950"/>
              </a:lnSpc>
              <a:spcBef>
                <a:spcPct val="0"/>
              </a:spcBef>
            </a:pPr>
            <a:endParaRPr lang="en-US" sz="1500">
              <a:solidFill>
                <a:srgbClr val="FFFFFF"/>
              </a:solidFill>
              <a:latin typeface="Fahkwang"/>
            </a:endParaRPr>
          </a:p>
        </p:txBody>
      </p:sp>
      <p:sp>
        <p:nvSpPr>
          <p:cNvPr id="10" name="TextBox 10"/>
          <p:cNvSpPr txBox="1"/>
          <p:nvPr/>
        </p:nvSpPr>
        <p:spPr>
          <a:xfrm>
            <a:off x="13544550" y="2047875"/>
            <a:ext cx="4057650" cy="6677024"/>
          </a:xfrm>
          <a:prstGeom prst="rect">
            <a:avLst/>
          </a:prstGeom>
        </p:spPr>
        <p:txBody>
          <a:bodyPr lIns="0" tIns="0" rIns="0" bIns="0" rtlCol="0" anchor="t">
            <a:spAutoFit/>
          </a:bodyPr>
          <a:lstStyle/>
          <a:p>
            <a:pPr>
              <a:lnSpc>
                <a:spcPts val="1950"/>
              </a:lnSpc>
            </a:pPr>
            <a:r>
              <a:rPr lang="en-US" sz="1500">
                <a:solidFill>
                  <a:srgbClr val="FFFFFF"/>
                </a:solidFill>
                <a:latin typeface="Fahkwang"/>
              </a:rPr>
              <a:t>void mainTask() {</a:t>
            </a:r>
          </a:p>
          <a:p>
            <a:pPr>
              <a:lnSpc>
                <a:spcPts val="1950"/>
              </a:lnSpc>
            </a:pPr>
            <a:r>
              <a:rPr lang="en-US" sz="1500">
                <a:solidFill>
                  <a:srgbClr val="FFFFFF"/>
                </a:solidFill>
                <a:latin typeface="Fahkwang"/>
              </a:rPr>
              <a:t> if(Serial.available()) //UART::rx_buffer có data?</a:t>
            </a:r>
          </a:p>
          <a:p>
            <a:pPr>
              <a:lnSpc>
                <a:spcPts val="1950"/>
              </a:lnSpc>
            </a:pPr>
            <a:r>
              <a:rPr lang="en-US" sz="1500">
                <a:solidFill>
                  <a:srgbClr val="FFFFFF"/>
                </a:solidFill>
                <a:latin typeface="Fahkwang"/>
              </a:rPr>
              <a:t> {</a:t>
            </a:r>
          </a:p>
          <a:p>
            <a:pPr>
              <a:lnSpc>
                <a:spcPts val="1950"/>
              </a:lnSpc>
            </a:pPr>
            <a:r>
              <a:rPr lang="en-US" sz="1500">
                <a:solidFill>
                  <a:srgbClr val="FFFFFF"/>
                </a:solidFill>
                <a:latin typeface="Fahkwang"/>
              </a:rPr>
              <a:t>  pidSetPoint = Serial.read(); // UART::rx_data := PID::setpoint</a:t>
            </a:r>
          </a:p>
          <a:p>
            <a:pPr>
              <a:lnSpc>
                <a:spcPts val="1950"/>
              </a:lnSpc>
            </a:pPr>
            <a:r>
              <a:rPr lang="en-US" sz="1500">
                <a:solidFill>
                  <a:srgbClr val="FFFFFF"/>
                </a:solidFill>
                <a:latin typeface="Fahkwang"/>
              </a:rPr>
              <a:t> }</a:t>
            </a:r>
          </a:p>
          <a:p>
            <a:pPr>
              <a:lnSpc>
                <a:spcPts val="1950"/>
              </a:lnSpc>
            </a:pPr>
            <a:r>
              <a:rPr lang="en-US" sz="1500">
                <a:solidFill>
                  <a:srgbClr val="FFFFFF"/>
                </a:solidFill>
                <a:latin typeface="Fahkwang"/>
              </a:rPr>
              <a:t> Serial.write(pidFeedback); //Gửi PDI::feedback qua UART</a:t>
            </a:r>
          </a:p>
          <a:p>
            <a:pPr>
              <a:lnSpc>
                <a:spcPts val="1950"/>
              </a:lnSpc>
            </a:pPr>
            <a:r>
              <a:rPr lang="en-US" sz="1500">
                <a:solidFill>
                  <a:srgbClr val="FFFFFF"/>
                </a:solidFill>
                <a:latin typeface="Fahkwang"/>
              </a:rPr>
              <a:t> lcd.setCursor(0, 1);</a:t>
            </a:r>
          </a:p>
          <a:p>
            <a:pPr>
              <a:lnSpc>
                <a:spcPts val="1950"/>
              </a:lnSpc>
            </a:pPr>
            <a:r>
              <a:rPr lang="en-US" sz="1500">
                <a:solidFill>
                  <a:srgbClr val="FFFFFF"/>
                </a:solidFill>
                <a:latin typeface="Fahkwang"/>
              </a:rPr>
              <a:t> lcd.print(nhietdo); //In giá trị nhiệt độ hiện tại lên LCD</a:t>
            </a:r>
          </a:p>
          <a:p>
            <a:pPr>
              <a:lnSpc>
                <a:spcPts val="1950"/>
              </a:lnSpc>
            </a:pPr>
            <a:r>
              <a:rPr lang="en-US" sz="1500">
                <a:solidFill>
                  <a:srgbClr val="FFFFFF"/>
                </a:solidFill>
                <a:latin typeface="Fahkwang"/>
              </a:rPr>
              <a:t>}</a:t>
            </a:r>
          </a:p>
          <a:p>
            <a:pPr>
              <a:lnSpc>
                <a:spcPts val="1950"/>
              </a:lnSpc>
            </a:pPr>
            <a:r>
              <a:rPr lang="en-US" sz="1500">
                <a:solidFill>
                  <a:srgbClr val="FFFFFF"/>
                </a:solidFill>
                <a:latin typeface="Fahkwang"/>
              </a:rPr>
              <a:t>/*Triển khai phương phát zeigler Nichols</a:t>
            </a:r>
          </a:p>
          <a:p>
            <a:pPr>
              <a:lnSpc>
                <a:spcPts val="1950"/>
              </a:lnSpc>
            </a:pPr>
            <a:r>
              <a:rPr lang="en-US" sz="1500">
                <a:solidFill>
                  <a:srgbClr val="FFFFFF"/>
                </a:solidFill>
                <a:latin typeface="Fahkwang"/>
              </a:rPr>
              <a:t>*/</a:t>
            </a:r>
          </a:p>
          <a:p>
            <a:pPr>
              <a:lnSpc>
                <a:spcPts val="1950"/>
              </a:lnSpc>
            </a:pPr>
            <a:r>
              <a:rPr lang="en-US" sz="1500">
                <a:solidFill>
                  <a:srgbClr val="FFFFFF"/>
                </a:solidFill>
                <a:latin typeface="Fahkwang"/>
              </a:rPr>
              <a:t>void zeiglerNicholsMethod() {</a:t>
            </a:r>
          </a:p>
          <a:p>
            <a:pPr>
              <a:lnSpc>
                <a:spcPts val="1950"/>
              </a:lnSpc>
            </a:pPr>
            <a:r>
              <a:rPr lang="en-US" sz="1500">
                <a:solidFill>
                  <a:srgbClr val="FFFFFF"/>
                </a:solidFill>
                <a:latin typeface="Fahkwang"/>
              </a:rPr>
              <a:t> pidFeedback = analogRead(camBienNhiet_pin);</a:t>
            </a:r>
          </a:p>
          <a:p>
            <a:pPr>
              <a:lnSpc>
                <a:spcPts val="1950"/>
              </a:lnSpc>
            </a:pPr>
            <a:r>
              <a:rPr lang="en-US" sz="1500">
                <a:solidFill>
                  <a:srgbClr val="FFFFFF"/>
                </a:solidFill>
                <a:latin typeface="Fahkwang"/>
              </a:rPr>
              <a:t> pidFeedback = map(pidFeedback, 1023, 0, 255, 0);</a:t>
            </a:r>
          </a:p>
          <a:p>
            <a:pPr>
              <a:lnSpc>
                <a:spcPts val="1950"/>
              </a:lnSpc>
            </a:pPr>
            <a:r>
              <a:rPr lang="en-US" sz="1500">
                <a:solidFill>
                  <a:srgbClr val="FFFFFF"/>
                </a:solidFill>
                <a:latin typeface="Fahkwang"/>
              </a:rPr>
              <a:t> if (pidFeedback &lt; nhietDoMax) {</a:t>
            </a:r>
          </a:p>
          <a:p>
            <a:pPr>
              <a:lnSpc>
                <a:spcPts val="1950"/>
              </a:lnSpc>
            </a:pPr>
            <a:r>
              <a:rPr lang="en-US" sz="1500">
                <a:solidFill>
                  <a:srgbClr val="FFFFFF"/>
                </a:solidFill>
                <a:latin typeface="Fahkwang"/>
              </a:rPr>
              <a:t>  pwmDienTroNhiet(pwmMaxCongXuat);</a:t>
            </a:r>
          </a:p>
          <a:p>
            <a:pPr>
              <a:lnSpc>
                <a:spcPts val="1950"/>
              </a:lnSpc>
            </a:pPr>
            <a:r>
              <a:rPr lang="en-US" sz="1500">
                <a:solidFill>
                  <a:srgbClr val="FFFFFF"/>
                </a:solidFill>
                <a:latin typeface="Fahkwang"/>
              </a:rPr>
              <a:t> } else {</a:t>
            </a:r>
          </a:p>
          <a:p>
            <a:pPr>
              <a:lnSpc>
                <a:spcPts val="1950"/>
              </a:lnSpc>
            </a:pPr>
            <a:r>
              <a:rPr lang="en-US" sz="1500">
                <a:solidFill>
                  <a:srgbClr val="FFFFFF"/>
                </a:solidFill>
                <a:latin typeface="Fahkwang"/>
              </a:rPr>
              <a:t>  pwmDienTroNhiet(pwmOFF);</a:t>
            </a:r>
          </a:p>
          <a:p>
            <a:pPr>
              <a:lnSpc>
                <a:spcPts val="1950"/>
              </a:lnSpc>
            </a:pPr>
            <a:r>
              <a:rPr lang="en-US" sz="1500">
                <a:solidFill>
                  <a:srgbClr val="FFFFFF"/>
                </a:solidFill>
                <a:latin typeface="Fahkwang"/>
              </a:rPr>
              <a:t> }</a:t>
            </a:r>
          </a:p>
          <a:p>
            <a:pPr>
              <a:lnSpc>
                <a:spcPts val="1950"/>
              </a:lnSpc>
            </a:pPr>
            <a:r>
              <a:rPr lang="en-US" sz="1500">
                <a:solidFill>
                  <a:srgbClr val="FFFFFF"/>
                </a:solidFill>
                <a:latin typeface="Fahkwang"/>
              </a:rPr>
              <a:t>}</a:t>
            </a:r>
          </a:p>
          <a:p>
            <a:pPr>
              <a:lnSpc>
                <a:spcPts val="1950"/>
              </a:lnSpc>
              <a:spcBef>
                <a:spcPct val="0"/>
              </a:spcBef>
            </a:pPr>
            <a:endParaRPr lang="en-US" sz="1500">
              <a:solidFill>
                <a:srgbClr val="FFFFFF"/>
              </a:solidFill>
              <a:latin typeface="Fahkwang"/>
            </a:endParaRPr>
          </a:p>
        </p:txBody>
      </p:sp>
      <p:sp>
        <p:nvSpPr>
          <p:cNvPr id="11" name="AutoShape 11"/>
          <p:cNvSpPr/>
          <p:nvPr/>
        </p:nvSpPr>
        <p:spPr>
          <a:xfrm rot="-5400000">
            <a:off x="10009385" y="6097982"/>
            <a:ext cx="6736956"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par>
                                <p:cTn id="7" presetID="22" presetClass="entr" presetSubtype="1"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ipe(up)">
                                      <p:cBhvr>
                                        <p:cTn id="9" dur="500"/>
                                        <p:tgtEl>
                                          <p:spTgt spid="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135741" y="1028700"/>
            <a:ext cx="1840591" cy="1463270"/>
          </a:xfrm>
          <a:prstGeom prst="rect">
            <a:avLst/>
          </a:prstGeom>
        </p:spPr>
      </p:pic>
      <p:pic>
        <p:nvPicPr>
          <p:cNvPr id="3" name="Picture 3"/>
          <p:cNvPicPr>
            <a:picLocks noChangeAspect="1"/>
          </p:cNvPicPr>
          <p:nvPr/>
        </p:nvPicPr>
        <p:blipFill>
          <a:blip r:embed="rId3"/>
          <a:srcRect/>
          <a:stretch>
            <a:fillRect/>
          </a:stretch>
        </p:blipFill>
        <p:spPr>
          <a:xfrm>
            <a:off x="10088041" y="2162925"/>
            <a:ext cx="1324259" cy="1463270"/>
          </a:xfrm>
          <a:prstGeom prst="rect">
            <a:avLst/>
          </a:prstGeom>
        </p:spPr>
      </p:pic>
      <p:pic>
        <p:nvPicPr>
          <p:cNvPr id="4" name="Picture 4"/>
          <p:cNvPicPr>
            <a:picLocks noChangeAspect="1"/>
          </p:cNvPicPr>
          <p:nvPr/>
        </p:nvPicPr>
        <p:blipFill>
          <a:blip r:embed="rId4"/>
          <a:srcRect/>
          <a:stretch>
            <a:fillRect/>
          </a:stretch>
        </p:blipFill>
        <p:spPr>
          <a:xfrm>
            <a:off x="11239243" y="7803075"/>
            <a:ext cx="1075503" cy="1463270"/>
          </a:xfrm>
          <a:prstGeom prst="rect">
            <a:avLst/>
          </a:prstGeom>
        </p:spPr>
      </p:pic>
      <p:pic>
        <p:nvPicPr>
          <p:cNvPr id="5" name="Picture 5"/>
          <p:cNvPicPr>
            <a:picLocks noChangeAspect="1"/>
          </p:cNvPicPr>
          <p:nvPr/>
        </p:nvPicPr>
        <p:blipFill>
          <a:blip r:embed="rId5"/>
          <a:srcRect/>
          <a:stretch>
            <a:fillRect/>
          </a:stretch>
        </p:blipFill>
        <p:spPr>
          <a:xfrm>
            <a:off x="10088041" y="6339806"/>
            <a:ext cx="1925355" cy="1463270"/>
          </a:xfrm>
          <a:prstGeom prst="rect">
            <a:avLst/>
          </a:prstGeom>
        </p:spPr>
      </p:pic>
      <p:pic>
        <p:nvPicPr>
          <p:cNvPr id="6" name="Picture 6"/>
          <p:cNvPicPr>
            <a:picLocks noChangeAspect="1"/>
          </p:cNvPicPr>
          <p:nvPr/>
        </p:nvPicPr>
        <p:blipFill>
          <a:blip r:embed="rId6"/>
          <a:srcRect/>
          <a:stretch>
            <a:fillRect/>
          </a:stretch>
        </p:blipFill>
        <p:spPr>
          <a:xfrm>
            <a:off x="11562077" y="1028700"/>
            <a:ext cx="1298652" cy="1463270"/>
          </a:xfrm>
          <a:prstGeom prst="rect">
            <a:avLst/>
          </a:prstGeom>
        </p:spPr>
      </p:pic>
      <p:pic>
        <p:nvPicPr>
          <p:cNvPr id="7" name="Picture 7"/>
          <p:cNvPicPr>
            <a:picLocks noChangeAspect="1"/>
          </p:cNvPicPr>
          <p:nvPr/>
        </p:nvPicPr>
        <p:blipFill>
          <a:blip r:embed="rId7"/>
          <a:srcRect/>
          <a:stretch>
            <a:fillRect/>
          </a:stretch>
        </p:blipFill>
        <p:spPr>
          <a:xfrm>
            <a:off x="10849182" y="4013745"/>
            <a:ext cx="1059041" cy="1463270"/>
          </a:xfrm>
          <a:prstGeom prst="rect">
            <a:avLst/>
          </a:prstGeom>
        </p:spPr>
      </p:pic>
      <p:pic>
        <p:nvPicPr>
          <p:cNvPr id="8" name="Picture 8"/>
          <p:cNvPicPr>
            <a:picLocks noChangeAspect="1"/>
          </p:cNvPicPr>
          <p:nvPr/>
        </p:nvPicPr>
        <p:blipFill>
          <a:blip r:embed="rId8"/>
          <a:srcRect/>
          <a:stretch>
            <a:fillRect/>
          </a:stretch>
        </p:blipFill>
        <p:spPr>
          <a:xfrm>
            <a:off x="11688239" y="4675090"/>
            <a:ext cx="865158" cy="1463270"/>
          </a:xfrm>
          <a:prstGeom prst="rect">
            <a:avLst/>
          </a:prstGeom>
        </p:spPr>
      </p:pic>
      <p:pic>
        <p:nvPicPr>
          <p:cNvPr id="9" name="Picture 9"/>
          <p:cNvPicPr>
            <a:picLocks noChangeAspect="1"/>
          </p:cNvPicPr>
          <p:nvPr/>
        </p:nvPicPr>
        <p:blipFill>
          <a:blip r:embed="rId9"/>
          <a:srcRect/>
          <a:stretch>
            <a:fillRect/>
          </a:stretch>
        </p:blipFill>
        <p:spPr>
          <a:xfrm>
            <a:off x="12314746" y="6450339"/>
            <a:ext cx="1091965" cy="1463270"/>
          </a:xfrm>
          <a:prstGeom prst="rect">
            <a:avLst/>
          </a:prstGeom>
        </p:spPr>
      </p:pic>
      <p:pic>
        <p:nvPicPr>
          <p:cNvPr id="10" name="Picture 10"/>
          <p:cNvPicPr>
            <a:picLocks noChangeAspect="1"/>
          </p:cNvPicPr>
          <p:nvPr/>
        </p:nvPicPr>
        <p:blipFill>
          <a:blip r:embed="rId10"/>
          <a:srcRect/>
          <a:stretch>
            <a:fillRect/>
          </a:stretch>
        </p:blipFill>
        <p:spPr>
          <a:xfrm>
            <a:off x="11688239" y="2550476"/>
            <a:ext cx="2124529" cy="1463270"/>
          </a:xfrm>
          <a:prstGeom prst="rect">
            <a:avLst/>
          </a:prstGeom>
        </p:spPr>
      </p:pic>
      <p:pic>
        <p:nvPicPr>
          <p:cNvPr id="11" name="Picture 11"/>
          <p:cNvPicPr>
            <a:picLocks noChangeAspect="1"/>
          </p:cNvPicPr>
          <p:nvPr/>
        </p:nvPicPr>
        <p:blipFill>
          <a:blip r:embed="rId11"/>
          <a:srcRect/>
          <a:stretch>
            <a:fillRect/>
          </a:stretch>
        </p:blipFill>
        <p:spPr>
          <a:xfrm>
            <a:off x="13150638" y="7499167"/>
            <a:ext cx="1380961" cy="1463270"/>
          </a:xfrm>
          <a:prstGeom prst="rect">
            <a:avLst/>
          </a:prstGeom>
        </p:spPr>
      </p:pic>
      <p:pic>
        <p:nvPicPr>
          <p:cNvPr id="12" name="Picture 12"/>
          <p:cNvPicPr>
            <a:picLocks noChangeAspect="1"/>
          </p:cNvPicPr>
          <p:nvPr/>
        </p:nvPicPr>
        <p:blipFill>
          <a:blip r:embed="rId12"/>
          <a:srcRect/>
          <a:stretch>
            <a:fillRect/>
          </a:stretch>
        </p:blipFill>
        <p:spPr>
          <a:xfrm>
            <a:off x="13841119" y="3211821"/>
            <a:ext cx="1240121" cy="1463270"/>
          </a:xfrm>
          <a:prstGeom prst="rect">
            <a:avLst/>
          </a:prstGeom>
        </p:spPr>
      </p:pic>
      <p:pic>
        <p:nvPicPr>
          <p:cNvPr id="13" name="Picture 13"/>
          <p:cNvPicPr>
            <a:picLocks noChangeAspect="1"/>
          </p:cNvPicPr>
          <p:nvPr/>
        </p:nvPicPr>
        <p:blipFill>
          <a:blip r:embed="rId13"/>
          <a:srcRect/>
          <a:stretch>
            <a:fillRect/>
          </a:stretch>
        </p:blipFill>
        <p:spPr>
          <a:xfrm>
            <a:off x="12918345" y="4313201"/>
            <a:ext cx="894423" cy="1463270"/>
          </a:xfrm>
          <a:prstGeom prst="rect">
            <a:avLst/>
          </a:prstGeom>
        </p:spPr>
      </p:pic>
      <p:pic>
        <p:nvPicPr>
          <p:cNvPr id="14" name="Picture 14"/>
          <p:cNvPicPr>
            <a:picLocks noChangeAspect="1"/>
          </p:cNvPicPr>
          <p:nvPr/>
        </p:nvPicPr>
        <p:blipFill>
          <a:blip r:embed="rId14"/>
          <a:srcRect/>
          <a:stretch>
            <a:fillRect/>
          </a:stretch>
        </p:blipFill>
        <p:spPr>
          <a:xfrm>
            <a:off x="13623458" y="5143500"/>
            <a:ext cx="1238292" cy="1463270"/>
          </a:xfrm>
          <a:prstGeom prst="rect">
            <a:avLst/>
          </a:prstGeom>
        </p:spPr>
      </p:pic>
      <p:pic>
        <p:nvPicPr>
          <p:cNvPr id="15" name="Picture 15"/>
          <p:cNvPicPr>
            <a:picLocks noChangeAspect="1"/>
          </p:cNvPicPr>
          <p:nvPr/>
        </p:nvPicPr>
        <p:blipFill>
          <a:blip r:embed="rId15"/>
          <a:srcRect/>
          <a:stretch>
            <a:fillRect/>
          </a:stretch>
        </p:blipFill>
        <p:spPr>
          <a:xfrm rot="-2952630">
            <a:off x="14976332" y="7410943"/>
            <a:ext cx="1512364" cy="1344114"/>
          </a:xfrm>
          <a:prstGeom prst="rect">
            <a:avLst/>
          </a:prstGeom>
        </p:spPr>
      </p:pic>
      <p:pic>
        <p:nvPicPr>
          <p:cNvPr id="16" name="Picture 16"/>
          <p:cNvPicPr>
            <a:picLocks noChangeAspect="1"/>
          </p:cNvPicPr>
          <p:nvPr/>
        </p:nvPicPr>
        <p:blipFill>
          <a:blip r:embed="rId16"/>
          <a:srcRect/>
          <a:stretch>
            <a:fillRect/>
          </a:stretch>
        </p:blipFill>
        <p:spPr>
          <a:xfrm>
            <a:off x="14488616" y="6268137"/>
            <a:ext cx="1387653" cy="1462612"/>
          </a:xfrm>
          <a:prstGeom prst="rect">
            <a:avLst/>
          </a:prstGeom>
        </p:spPr>
      </p:pic>
      <p:pic>
        <p:nvPicPr>
          <p:cNvPr id="17" name="Picture 17"/>
          <p:cNvPicPr>
            <a:picLocks noChangeAspect="1"/>
          </p:cNvPicPr>
          <p:nvPr/>
        </p:nvPicPr>
        <p:blipFill>
          <a:blip r:embed="rId17"/>
          <a:srcRect/>
          <a:stretch>
            <a:fillRect/>
          </a:stretch>
        </p:blipFill>
        <p:spPr>
          <a:xfrm>
            <a:off x="14812219" y="2162925"/>
            <a:ext cx="1481792" cy="1463270"/>
          </a:xfrm>
          <a:prstGeom prst="rect">
            <a:avLst/>
          </a:prstGeom>
        </p:spPr>
      </p:pic>
      <p:pic>
        <p:nvPicPr>
          <p:cNvPr id="18" name="Picture 18"/>
          <p:cNvPicPr>
            <a:picLocks noChangeAspect="1"/>
          </p:cNvPicPr>
          <p:nvPr/>
        </p:nvPicPr>
        <p:blipFill>
          <a:blip r:embed="rId18"/>
          <a:srcRect/>
          <a:stretch>
            <a:fillRect/>
          </a:stretch>
        </p:blipFill>
        <p:spPr>
          <a:xfrm>
            <a:off x="15081240" y="4411865"/>
            <a:ext cx="1093794" cy="1463270"/>
          </a:xfrm>
          <a:prstGeom prst="rect">
            <a:avLst/>
          </a:prstGeom>
        </p:spPr>
      </p:pic>
      <p:pic>
        <p:nvPicPr>
          <p:cNvPr id="19" name="Picture 19"/>
          <p:cNvPicPr>
            <a:picLocks noChangeAspect="1"/>
          </p:cNvPicPr>
          <p:nvPr/>
        </p:nvPicPr>
        <p:blipFill>
          <a:blip r:embed="rId19"/>
          <a:srcRect/>
          <a:stretch>
            <a:fillRect/>
          </a:stretch>
        </p:blipFill>
        <p:spPr>
          <a:xfrm>
            <a:off x="16175034" y="6267479"/>
            <a:ext cx="1115743" cy="1463270"/>
          </a:xfrm>
          <a:prstGeom prst="rect">
            <a:avLst/>
          </a:prstGeom>
        </p:spPr>
      </p:pic>
      <p:pic>
        <p:nvPicPr>
          <p:cNvPr id="20" name="Picture 20"/>
          <p:cNvPicPr>
            <a:picLocks noChangeAspect="1"/>
          </p:cNvPicPr>
          <p:nvPr/>
        </p:nvPicPr>
        <p:blipFill>
          <a:blip r:embed="rId20"/>
          <a:srcRect/>
          <a:stretch>
            <a:fillRect/>
          </a:stretch>
        </p:blipFill>
        <p:spPr>
          <a:xfrm>
            <a:off x="15882838" y="4411865"/>
            <a:ext cx="1522257" cy="1463270"/>
          </a:xfrm>
          <a:prstGeom prst="rect">
            <a:avLst/>
          </a:prstGeom>
        </p:spPr>
      </p:pic>
      <p:pic>
        <p:nvPicPr>
          <p:cNvPr id="21" name="Picture 21"/>
          <p:cNvPicPr>
            <a:picLocks noChangeAspect="1"/>
          </p:cNvPicPr>
          <p:nvPr/>
        </p:nvPicPr>
        <p:blipFill>
          <a:blip r:embed="rId21"/>
          <a:srcRect/>
          <a:stretch>
            <a:fillRect/>
          </a:stretch>
        </p:blipFill>
        <p:spPr>
          <a:xfrm>
            <a:off x="16250876" y="2894560"/>
            <a:ext cx="1154218" cy="1048896"/>
          </a:xfrm>
          <a:prstGeom prst="rect">
            <a:avLst/>
          </a:prstGeom>
        </p:spPr>
      </p:pic>
      <p:pic>
        <p:nvPicPr>
          <p:cNvPr id="22" name="Picture 22"/>
          <p:cNvPicPr>
            <a:picLocks noChangeAspect="1"/>
          </p:cNvPicPr>
          <p:nvPr/>
        </p:nvPicPr>
        <p:blipFill>
          <a:blip r:embed="rId22"/>
          <a:srcRect/>
          <a:stretch>
            <a:fillRect/>
          </a:stretch>
        </p:blipFill>
        <p:spPr>
          <a:xfrm>
            <a:off x="16060716" y="969122"/>
            <a:ext cx="1344379" cy="1463270"/>
          </a:xfrm>
          <a:prstGeom prst="rect">
            <a:avLst/>
          </a:prstGeom>
        </p:spPr>
      </p:pic>
      <p:pic>
        <p:nvPicPr>
          <p:cNvPr id="23" name="Picture 23"/>
          <p:cNvPicPr>
            <a:picLocks noChangeAspect="1"/>
          </p:cNvPicPr>
          <p:nvPr/>
        </p:nvPicPr>
        <p:blipFill>
          <a:blip r:embed="rId23"/>
          <a:srcRect/>
          <a:stretch>
            <a:fillRect/>
          </a:stretch>
        </p:blipFill>
        <p:spPr>
          <a:xfrm>
            <a:off x="8790535" y="7729130"/>
            <a:ext cx="1688117" cy="1517195"/>
          </a:xfrm>
          <a:prstGeom prst="rect">
            <a:avLst/>
          </a:prstGeom>
        </p:spPr>
      </p:pic>
      <p:pic>
        <p:nvPicPr>
          <p:cNvPr id="24" name="Picture 24"/>
          <p:cNvPicPr>
            <a:picLocks noChangeAspect="1"/>
          </p:cNvPicPr>
          <p:nvPr/>
        </p:nvPicPr>
        <p:blipFill>
          <a:blip r:embed="rId24"/>
          <a:srcRect/>
          <a:stretch>
            <a:fillRect/>
          </a:stretch>
        </p:blipFill>
        <p:spPr>
          <a:xfrm>
            <a:off x="7835681" y="5483398"/>
            <a:ext cx="1909708" cy="1933882"/>
          </a:xfrm>
          <a:prstGeom prst="rect">
            <a:avLst/>
          </a:prstGeom>
        </p:spPr>
      </p:pic>
      <p:pic>
        <p:nvPicPr>
          <p:cNvPr id="25" name="Picture 25"/>
          <p:cNvPicPr>
            <a:picLocks noChangeAspect="1"/>
          </p:cNvPicPr>
          <p:nvPr/>
        </p:nvPicPr>
        <p:blipFill>
          <a:blip r:embed="rId25"/>
          <a:srcRect/>
          <a:stretch>
            <a:fillRect/>
          </a:stretch>
        </p:blipFill>
        <p:spPr>
          <a:xfrm>
            <a:off x="9314263" y="4313201"/>
            <a:ext cx="1435907" cy="1933882"/>
          </a:xfrm>
          <a:prstGeom prst="rect">
            <a:avLst/>
          </a:prstGeom>
        </p:spPr>
      </p:pic>
      <p:pic>
        <p:nvPicPr>
          <p:cNvPr id="26" name="Picture 26"/>
          <p:cNvPicPr>
            <a:picLocks noChangeAspect="1"/>
          </p:cNvPicPr>
          <p:nvPr/>
        </p:nvPicPr>
        <p:blipFill>
          <a:blip r:embed="rId26"/>
          <a:srcRect/>
          <a:stretch>
            <a:fillRect/>
          </a:stretch>
        </p:blipFill>
        <p:spPr>
          <a:xfrm rot="5400000">
            <a:off x="9922092" y="649378"/>
            <a:ext cx="875168" cy="1759133"/>
          </a:xfrm>
          <a:prstGeom prst="rect">
            <a:avLst/>
          </a:prstGeom>
        </p:spPr>
      </p:pic>
      <p:pic>
        <p:nvPicPr>
          <p:cNvPr id="27" name="Picture 27"/>
          <p:cNvPicPr>
            <a:picLocks noChangeAspect="1"/>
          </p:cNvPicPr>
          <p:nvPr/>
        </p:nvPicPr>
        <p:blipFill>
          <a:blip r:embed="rId27"/>
          <a:srcRect/>
          <a:stretch>
            <a:fillRect/>
          </a:stretch>
        </p:blipFill>
        <p:spPr>
          <a:xfrm rot="-2888776">
            <a:off x="7714981" y="2026062"/>
            <a:ext cx="2151109" cy="1339065"/>
          </a:xfrm>
          <a:prstGeom prst="rect">
            <a:avLst/>
          </a:prstGeom>
        </p:spPr>
      </p:pic>
      <p:sp>
        <p:nvSpPr>
          <p:cNvPr id="28" name="TextBox 28"/>
          <p:cNvSpPr txBox="1"/>
          <p:nvPr/>
        </p:nvSpPr>
        <p:spPr>
          <a:xfrm>
            <a:off x="1033010" y="847725"/>
            <a:ext cx="4988605" cy="997517"/>
          </a:xfrm>
          <a:prstGeom prst="rect">
            <a:avLst/>
          </a:prstGeom>
        </p:spPr>
        <p:txBody>
          <a:bodyPr lIns="0" tIns="0" rIns="0" bIns="0" rtlCol="0" anchor="t">
            <a:spAutoFit/>
          </a:bodyPr>
          <a:lstStyle/>
          <a:p>
            <a:pPr>
              <a:lnSpc>
                <a:spcPts val="8280"/>
              </a:lnSpc>
            </a:pPr>
            <a:r>
              <a:rPr lang="en-US" sz="6000">
                <a:solidFill>
                  <a:schemeClr val="bg1"/>
                </a:solidFill>
                <a:latin typeface="Linux Biolinum"/>
              </a:rPr>
              <a:t>KẾT THÚC</a:t>
            </a:r>
          </a:p>
        </p:txBody>
      </p:sp>
      <p:sp>
        <p:nvSpPr>
          <p:cNvPr id="29" name="AutoShape 29"/>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par>
                                <p:cTn id="7" presetID="6" presetClass="emph" presetSubtype="0" fill="hold" nodeType="withEffect">
                                  <p:stCondLst>
                                    <p:cond delay="0"/>
                                  </p:stCondLst>
                                  <p:childTnLst>
                                    <p:animScale>
                                      <p:cBhvr>
                                        <p:cTn id="8" dur="1500" fill="hold"/>
                                        <p:tgtEl>
                                          <p:spTgt spid="3"/>
                                        </p:tgtEl>
                                      </p:cBhvr>
                                      <p:by x="150000" y="150000"/>
                                    </p:animScale>
                                  </p:childTnLst>
                                </p:cTn>
                              </p:par>
                              <p:par>
                                <p:cTn id="9" presetID="6" presetClass="emph" presetSubtype="0" fill="hold" nodeType="withEffect">
                                  <p:stCondLst>
                                    <p:cond delay="0"/>
                                  </p:stCondLst>
                                  <p:childTnLst>
                                    <p:animScale>
                                      <p:cBhvr>
                                        <p:cTn id="10" dur="1500" fill="hold"/>
                                        <p:tgtEl>
                                          <p:spTgt spid="4"/>
                                        </p:tgtEl>
                                      </p:cBhvr>
                                      <p:by x="150000" y="150000"/>
                                    </p:animScale>
                                  </p:childTnLst>
                                </p:cTn>
                              </p:par>
                              <p:par>
                                <p:cTn id="11" presetID="6" presetClass="emph" presetSubtype="0" fill="hold" nodeType="withEffect">
                                  <p:stCondLst>
                                    <p:cond delay="0"/>
                                  </p:stCondLst>
                                  <p:childTnLst>
                                    <p:animScale>
                                      <p:cBhvr>
                                        <p:cTn id="12" dur="1500" fill="hold"/>
                                        <p:tgtEl>
                                          <p:spTgt spid="5"/>
                                        </p:tgtEl>
                                      </p:cBhvr>
                                      <p:by x="150000" y="150000"/>
                                    </p:animScale>
                                  </p:childTnLst>
                                </p:cTn>
                              </p:par>
                              <p:par>
                                <p:cTn id="13" presetID="6" presetClass="emph" presetSubtype="0" fill="hold" nodeType="withEffect">
                                  <p:stCondLst>
                                    <p:cond delay="0"/>
                                  </p:stCondLst>
                                  <p:childTnLst>
                                    <p:animScale>
                                      <p:cBhvr>
                                        <p:cTn id="14" dur="1500" fill="hold"/>
                                        <p:tgtEl>
                                          <p:spTgt spid="6"/>
                                        </p:tgtEl>
                                      </p:cBhvr>
                                      <p:by x="150000" y="150000"/>
                                    </p:animScale>
                                  </p:childTnLst>
                                </p:cTn>
                              </p:par>
                              <p:par>
                                <p:cTn id="15" presetID="6" presetClass="emph" presetSubtype="0" fill="hold" nodeType="withEffect">
                                  <p:stCondLst>
                                    <p:cond delay="0"/>
                                  </p:stCondLst>
                                  <p:childTnLst>
                                    <p:animScale>
                                      <p:cBhvr>
                                        <p:cTn id="16" dur="1500" fill="hold"/>
                                        <p:tgtEl>
                                          <p:spTgt spid="7"/>
                                        </p:tgtEl>
                                      </p:cBhvr>
                                      <p:by x="150000" y="150000"/>
                                    </p:animScale>
                                  </p:childTnLst>
                                </p:cTn>
                              </p:par>
                              <p:par>
                                <p:cTn id="17" presetID="6" presetClass="emph" presetSubtype="0" fill="hold" nodeType="withEffect">
                                  <p:stCondLst>
                                    <p:cond delay="0"/>
                                  </p:stCondLst>
                                  <p:childTnLst>
                                    <p:animScale>
                                      <p:cBhvr>
                                        <p:cTn id="18" dur="1500" fill="hold"/>
                                        <p:tgtEl>
                                          <p:spTgt spid="8"/>
                                        </p:tgtEl>
                                      </p:cBhvr>
                                      <p:by x="150000" y="150000"/>
                                    </p:animScale>
                                  </p:childTnLst>
                                </p:cTn>
                              </p:par>
                              <p:par>
                                <p:cTn id="19" presetID="6" presetClass="emph" presetSubtype="0" fill="hold" nodeType="withEffect">
                                  <p:stCondLst>
                                    <p:cond delay="0"/>
                                  </p:stCondLst>
                                  <p:childTnLst>
                                    <p:animScale>
                                      <p:cBhvr>
                                        <p:cTn id="20" dur="1500" fill="hold"/>
                                        <p:tgtEl>
                                          <p:spTgt spid="9"/>
                                        </p:tgtEl>
                                      </p:cBhvr>
                                      <p:by x="150000" y="150000"/>
                                    </p:animScale>
                                  </p:childTnLst>
                                </p:cTn>
                              </p:par>
                              <p:par>
                                <p:cTn id="21" presetID="6" presetClass="emph" presetSubtype="0" fill="hold" nodeType="withEffect">
                                  <p:stCondLst>
                                    <p:cond delay="0"/>
                                  </p:stCondLst>
                                  <p:childTnLst>
                                    <p:animScale>
                                      <p:cBhvr>
                                        <p:cTn id="22" dur="1500" fill="hold"/>
                                        <p:tgtEl>
                                          <p:spTgt spid="10"/>
                                        </p:tgtEl>
                                      </p:cBhvr>
                                      <p:by x="150000" y="150000"/>
                                    </p:animScale>
                                  </p:childTnLst>
                                </p:cTn>
                              </p:par>
                              <p:par>
                                <p:cTn id="23" presetID="6" presetClass="emph" presetSubtype="0" fill="hold" nodeType="withEffect">
                                  <p:stCondLst>
                                    <p:cond delay="0"/>
                                  </p:stCondLst>
                                  <p:childTnLst>
                                    <p:animScale>
                                      <p:cBhvr>
                                        <p:cTn id="24" dur="1500" fill="hold"/>
                                        <p:tgtEl>
                                          <p:spTgt spid="11"/>
                                        </p:tgtEl>
                                      </p:cBhvr>
                                      <p:by x="150000" y="150000"/>
                                    </p:animScale>
                                  </p:childTnLst>
                                </p:cTn>
                              </p:par>
                              <p:par>
                                <p:cTn id="25" presetID="6" presetClass="emph" presetSubtype="0" fill="hold" nodeType="withEffect">
                                  <p:stCondLst>
                                    <p:cond delay="0"/>
                                  </p:stCondLst>
                                  <p:childTnLst>
                                    <p:animScale>
                                      <p:cBhvr>
                                        <p:cTn id="26" dur="1500" fill="hold"/>
                                        <p:tgtEl>
                                          <p:spTgt spid="12"/>
                                        </p:tgtEl>
                                      </p:cBhvr>
                                      <p:by x="150000" y="150000"/>
                                    </p:animScale>
                                  </p:childTnLst>
                                </p:cTn>
                              </p:par>
                              <p:par>
                                <p:cTn id="27" presetID="6" presetClass="emph" presetSubtype="0" fill="hold" nodeType="withEffect">
                                  <p:stCondLst>
                                    <p:cond delay="0"/>
                                  </p:stCondLst>
                                  <p:childTnLst>
                                    <p:animScale>
                                      <p:cBhvr>
                                        <p:cTn id="28" dur="1500" fill="hold"/>
                                        <p:tgtEl>
                                          <p:spTgt spid="13"/>
                                        </p:tgtEl>
                                      </p:cBhvr>
                                      <p:by x="150000" y="150000"/>
                                    </p:animScale>
                                  </p:childTnLst>
                                </p:cTn>
                              </p:par>
                              <p:par>
                                <p:cTn id="29" presetID="6" presetClass="emph" presetSubtype="0" fill="hold" nodeType="withEffect">
                                  <p:stCondLst>
                                    <p:cond delay="0"/>
                                  </p:stCondLst>
                                  <p:childTnLst>
                                    <p:animScale>
                                      <p:cBhvr>
                                        <p:cTn id="30" dur="1500" fill="hold"/>
                                        <p:tgtEl>
                                          <p:spTgt spid="14"/>
                                        </p:tgtEl>
                                      </p:cBhvr>
                                      <p:by x="150000" y="150000"/>
                                    </p:animScale>
                                  </p:childTnLst>
                                </p:cTn>
                              </p:par>
                              <p:par>
                                <p:cTn id="31" presetID="6" presetClass="emph" presetSubtype="0" fill="hold" nodeType="withEffect">
                                  <p:stCondLst>
                                    <p:cond delay="0"/>
                                  </p:stCondLst>
                                  <p:childTnLst>
                                    <p:animScale>
                                      <p:cBhvr>
                                        <p:cTn id="32" dur="1500" fill="hold"/>
                                        <p:tgtEl>
                                          <p:spTgt spid="15"/>
                                        </p:tgtEl>
                                      </p:cBhvr>
                                      <p:by x="150000" y="150000"/>
                                    </p:animScale>
                                  </p:childTnLst>
                                </p:cTn>
                              </p:par>
                              <p:par>
                                <p:cTn id="33" presetID="6" presetClass="emph" presetSubtype="0" fill="hold" nodeType="withEffect">
                                  <p:stCondLst>
                                    <p:cond delay="0"/>
                                  </p:stCondLst>
                                  <p:childTnLst>
                                    <p:animScale>
                                      <p:cBhvr>
                                        <p:cTn id="34" dur="1500" fill="hold"/>
                                        <p:tgtEl>
                                          <p:spTgt spid="16"/>
                                        </p:tgtEl>
                                      </p:cBhvr>
                                      <p:by x="150000" y="150000"/>
                                    </p:animScale>
                                  </p:childTnLst>
                                </p:cTn>
                              </p:par>
                              <p:par>
                                <p:cTn id="35" presetID="6" presetClass="emph" presetSubtype="0" fill="hold" nodeType="withEffect">
                                  <p:stCondLst>
                                    <p:cond delay="0"/>
                                  </p:stCondLst>
                                  <p:childTnLst>
                                    <p:animScale>
                                      <p:cBhvr>
                                        <p:cTn id="36" dur="1500" fill="hold"/>
                                        <p:tgtEl>
                                          <p:spTgt spid="17"/>
                                        </p:tgtEl>
                                      </p:cBhvr>
                                      <p:by x="150000" y="150000"/>
                                    </p:animScale>
                                  </p:childTnLst>
                                </p:cTn>
                              </p:par>
                              <p:par>
                                <p:cTn id="37" presetID="6" presetClass="emph" presetSubtype="0" fill="hold" nodeType="withEffect">
                                  <p:stCondLst>
                                    <p:cond delay="0"/>
                                  </p:stCondLst>
                                  <p:childTnLst>
                                    <p:animScale>
                                      <p:cBhvr>
                                        <p:cTn id="38" dur="1500" fill="hold"/>
                                        <p:tgtEl>
                                          <p:spTgt spid="18"/>
                                        </p:tgtEl>
                                      </p:cBhvr>
                                      <p:by x="150000" y="150000"/>
                                    </p:animScale>
                                  </p:childTnLst>
                                </p:cTn>
                              </p:par>
                              <p:par>
                                <p:cTn id="39" presetID="6" presetClass="emph" presetSubtype="0" fill="hold" nodeType="withEffect">
                                  <p:stCondLst>
                                    <p:cond delay="0"/>
                                  </p:stCondLst>
                                  <p:childTnLst>
                                    <p:animScale>
                                      <p:cBhvr>
                                        <p:cTn id="40" dur="1500" fill="hold"/>
                                        <p:tgtEl>
                                          <p:spTgt spid="19"/>
                                        </p:tgtEl>
                                      </p:cBhvr>
                                      <p:by x="150000" y="150000"/>
                                    </p:animScale>
                                  </p:childTnLst>
                                </p:cTn>
                              </p:par>
                              <p:par>
                                <p:cTn id="41" presetID="6" presetClass="emph" presetSubtype="0" fill="hold" nodeType="withEffect">
                                  <p:stCondLst>
                                    <p:cond delay="0"/>
                                  </p:stCondLst>
                                  <p:childTnLst>
                                    <p:animScale>
                                      <p:cBhvr>
                                        <p:cTn id="42" dur="1500" fill="hold"/>
                                        <p:tgtEl>
                                          <p:spTgt spid="20"/>
                                        </p:tgtEl>
                                      </p:cBhvr>
                                      <p:by x="150000" y="150000"/>
                                    </p:animScale>
                                  </p:childTnLst>
                                </p:cTn>
                              </p:par>
                              <p:par>
                                <p:cTn id="43" presetID="6" presetClass="emph" presetSubtype="0" fill="hold" nodeType="withEffect">
                                  <p:stCondLst>
                                    <p:cond delay="0"/>
                                  </p:stCondLst>
                                  <p:childTnLst>
                                    <p:animScale>
                                      <p:cBhvr>
                                        <p:cTn id="44" dur="1500" fill="hold"/>
                                        <p:tgtEl>
                                          <p:spTgt spid="21"/>
                                        </p:tgtEl>
                                      </p:cBhvr>
                                      <p:by x="150000" y="150000"/>
                                    </p:animScale>
                                  </p:childTnLst>
                                </p:cTn>
                              </p:par>
                              <p:par>
                                <p:cTn id="45" presetID="6" presetClass="emph" presetSubtype="0" fill="hold" nodeType="withEffect">
                                  <p:stCondLst>
                                    <p:cond delay="0"/>
                                  </p:stCondLst>
                                  <p:childTnLst>
                                    <p:animScale>
                                      <p:cBhvr>
                                        <p:cTn id="46" dur="1500" fill="hold"/>
                                        <p:tgtEl>
                                          <p:spTgt spid="22"/>
                                        </p:tgtEl>
                                      </p:cBhvr>
                                      <p:by x="150000" y="150000"/>
                                    </p:animScale>
                                  </p:childTnLst>
                                </p:cTn>
                              </p:par>
                              <p:par>
                                <p:cTn id="47" presetID="6" presetClass="emph" presetSubtype="0" fill="hold" nodeType="withEffect">
                                  <p:stCondLst>
                                    <p:cond delay="0"/>
                                  </p:stCondLst>
                                  <p:childTnLst>
                                    <p:animScale>
                                      <p:cBhvr>
                                        <p:cTn id="48" dur="1500" fill="hold"/>
                                        <p:tgtEl>
                                          <p:spTgt spid="23"/>
                                        </p:tgtEl>
                                      </p:cBhvr>
                                      <p:by x="150000" y="150000"/>
                                    </p:animScale>
                                  </p:childTnLst>
                                </p:cTn>
                              </p:par>
                              <p:par>
                                <p:cTn id="49" presetID="6" presetClass="emph" presetSubtype="0" fill="hold" nodeType="withEffect">
                                  <p:stCondLst>
                                    <p:cond delay="0"/>
                                  </p:stCondLst>
                                  <p:childTnLst>
                                    <p:animScale>
                                      <p:cBhvr>
                                        <p:cTn id="50" dur="1500" fill="hold"/>
                                        <p:tgtEl>
                                          <p:spTgt spid="24"/>
                                        </p:tgtEl>
                                      </p:cBhvr>
                                      <p:by x="150000" y="150000"/>
                                    </p:animScale>
                                  </p:childTnLst>
                                </p:cTn>
                              </p:par>
                              <p:par>
                                <p:cTn id="51" presetID="6" presetClass="emph" presetSubtype="0" fill="hold" nodeType="withEffect">
                                  <p:stCondLst>
                                    <p:cond delay="0"/>
                                  </p:stCondLst>
                                  <p:childTnLst>
                                    <p:animScale>
                                      <p:cBhvr>
                                        <p:cTn id="52" dur="1500" fill="hold"/>
                                        <p:tgtEl>
                                          <p:spTgt spid="25"/>
                                        </p:tgtEl>
                                      </p:cBhvr>
                                      <p:by x="150000" y="150000"/>
                                    </p:animScale>
                                  </p:childTnLst>
                                </p:cTn>
                              </p:par>
                              <p:par>
                                <p:cTn id="53" presetID="6" presetClass="emph" presetSubtype="0" fill="hold" nodeType="withEffect">
                                  <p:stCondLst>
                                    <p:cond delay="0"/>
                                  </p:stCondLst>
                                  <p:childTnLst>
                                    <p:animScale>
                                      <p:cBhvr>
                                        <p:cTn id="54" dur="1500" fill="hold"/>
                                        <p:tgtEl>
                                          <p:spTgt spid="26"/>
                                        </p:tgtEl>
                                      </p:cBhvr>
                                      <p:by x="150000" y="150000"/>
                                    </p:animScale>
                                  </p:childTnLst>
                                </p:cTn>
                              </p:par>
                              <p:par>
                                <p:cTn id="55" presetID="6" presetClass="emph" presetSubtype="0" fill="hold" nodeType="withEffect">
                                  <p:stCondLst>
                                    <p:cond delay="0"/>
                                  </p:stCondLst>
                                  <p:childTnLst>
                                    <p:animScale>
                                      <p:cBhvr>
                                        <p:cTn id="56" dur="1500" fill="hold"/>
                                        <p:tgtEl>
                                          <p:spTgt spid="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AutoShape 2"/>
          <p:cNvSpPr/>
          <p:nvPr/>
        </p:nvSpPr>
        <p:spPr>
          <a:xfrm>
            <a:off x="1642026" y="6839959"/>
            <a:ext cx="15519777" cy="0"/>
          </a:xfrm>
          <a:prstGeom prst="line">
            <a:avLst/>
          </a:prstGeom>
          <a:ln w="9525" cap="rnd">
            <a:solidFill>
              <a:srgbClr val="FFFFFF"/>
            </a:solidFill>
            <a:prstDash val="solid"/>
            <a:headEnd type="none" w="sm" len="sm"/>
            <a:tailEnd type="none" w="sm" len="sm"/>
          </a:ln>
        </p:spPr>
      </p:sp>
      <p:sp>
        <p:nvSpPr>
          <p:cNvPr id="3" name="AutoShape 3"/>
          <p:cNvSpPr/>
          <p:nvPr/>
        </p:nvSpPr>
        <p:spPr>
          <a:xfrm>
            <a:off x="441532" y="8595512"/>
            <a:ext cx="6878558" cy="0"/>
          </a:xfrm>
          <a:prstGeom prst="line">
            <a:avLst/>
          </a:prstGeom>
          <a:ln w="9525" cap="rnd">
            <a:solidFill>
              <a:srgbClr val="FFFFFF"/>
            </a:solidFill>
            <a:prstDash val="solid"/>
            <a:headEnd type="none" w="sm" len="sm"/>
            <a:tailEnd type="none" w="sm" len="sm"/>
          </a:ln>
        </p:spPr>
      </p:sp>
      <p:sp>
        <p:nvSpPr>
          <p:cNvPr id="4" name="AutoShape 4"/>
          <p:cNvSpPr/>
          <p:nvPr/>
        </p:nvSpPr>
        <p:spPr>
          <a:xfrm>
            <a:off x="12611993" y="8605037"/>
            <a:ext cx="4647307" cy="0"/>
          </a:xfrm>
          <a:prstGeom prst="line">
            <a:avLst/>
          </a:prstGeom>
          <a:ln w="9525" cap="rnd">
            <a:solidFill>
              <a:srgbClr val="FFFFFF"/>
            </a:solidFill>
            <a:prstDash val="solid"/>
            <a:headEnd type="none" w="sm" len="sm"/>
            <a:tailEnd type="none" w="sm" len="sm"/>
          </a:ln>
        </p:spPr>
      </p:sp>
      <p:sp>
        <p:nvSpPr>
          <p:cNvPr id="5" name="TextBox 5"/>
          <p:cNvSpPr txBox="1"/>
          <p:nvPr/>
        </p:nvSpPr>
        <p:spPr>
          <a:xfrm>
            <a:off x="7540618" y="1632088"/>
            <a:ext cx="3363144" cy="372745"/>
          </a:xfrm>
          <a:prstGeom prst="rect">
            <a:avLst/>
          </a:prstGeom>
        </p:spPr>
        <p:txBody>
          <a:bodyPr lIns="0" tIns="0" rIns="0" bIns="0" rtlCol="0" anchor="t">
            <a:spAutoFit/>
          </a:bodyPr>
          <a:lstStyle/>
          <a:p>
            <a:pPr algn="ctr">
              <a:lnSpc>
                <a:spcPts val="3080"/>
              </a:lnSpc>
            </a:pPr>
            <a:endParaRPr/>
          </a:p>
        </p:txBody>
      </p:sp>
      <p:pic>
        <p:nvPicPr>
          <p:cNvPr id="6" name="Picture 6"/>
          <p:cNvPicPr>
            <a:picLocks noChangeAspect="1"/>
          </p:cNvPicPr>
          <p:nvPr/>
        </p:nvPicPr>
        <p:blipFill>
          <a:blip r:embed="rId2"/>
          <a:srcRect/>
          <a:stretch>
            <a:fillRect/>
          </a:stretch>
        </p:blipFill>
        <p:spPr>
          <a:xfrm rot="-5672507">
            <a:off x="-3460631" y="-1885407"/>
            <a:ext cx="7804324" cy="8225902"/>
          </a:xfrm>
          <a:prstGeom prst="rect">
            <a:avLst/>
          </a:prstGeom>
        </p:spPr>
      </p:pic>
      <p:pic>
        <p:nvPicPr>
          <p:cNvPr id="7" name="Picture 7"/>
          <p:cNvPicPr>
            <a:picLocks noChangeAspect="1"/>
          </p:cNvPicPr>
          <p:nvPr/>
        </p:nvPicPr>
        <p:blipFill>
          <a:blip r:embed="rId3"/>
          <a:srcRect/>
          <a:stretch>
            <a:fillRect/>
          </a:stretch>
        </p:blipFill>
        <p:spPr>
          <a:xfrm rot="2279072">
            <a:off x="-5655594" y="323349"/>
            <a:ext cx="7723366" cy="8702384"/>
          </a:xfrm>
          <a:prstGeom prst="rect">
            <a:avLst/>
          </a:prstGeom>
        </p:spPr>
      </p:pic>
      <p:pic>
        <p:nvPicPr>
          <p:cNvPr id="8" name="Picture 8"/>
          <p:cNvPicPr>
            <a:picLocks noChangeAspect="1"/>
          </p:cNvPicPr>
          <p:nvPr/>
        </p:nvPicPr>
        <p:blipFill>
          <a:blip r:embed="rId4"/>
          <a:srcRect/>
          <a:stretch>
            <a:fillRect/>
          </a:stretch>
        </p:blipFill>
        <p:spPr>
          <a:xfrm rot="10505805">
            <a:off x="12918784" y="-3644501"/>
            <a:ext cx="8486039" cy="7541967"/>
          </a:xfrm>
          <a:prstGeom prst="rect">
            <a:avLst/>
          </a:prstGeom>
        </p:spPr>
      </p:pic>
      <p:sp>
        <p:nvSpPr>
          <p:cNvPr id="9" name="TextBox 9"/>
          <p:cNvSpPr txBox="1"/>
          <p:nvPr/>
        </p:nvSpPr>
        <p:spPr>
          <a:xfrm>
            <a:off x="2930997" y="4020559"/>
            <a:ext cx="12941836" cy="2819400"/>
          </a:xfrm>
          <a:prstGeom prst="rect">
            <a:avLst/>
          </a:prstGeom>
        </p:spPr>
        <p:txBody>
          <a:bodyPr lIns="0" tIns="0" rIns="0" bIns="0" rtlCol="0" anchor="t">
            <a:spAutoFit/>
          </a:bodyPr>
          <a:lstStyle/>
          <a:p>
            <a:pPr algn="ctr">
              <a:lnSpc>
                <a:spcPts val="7800"/>
              </a:lnSpc>
            </a:pPr>
            <a:r>
              <a:rPr lang="en-US" sz="6500">
                <a:solidFill>
                  <a:srgbClr val="FFFFFF"/>
                </a:solidFill>
                <a:latin typeface="Linux Biolinum Bold"/>
              </a:rPr>
              <a:t>NHÓM CHÚNG EM XIN CẢM ƠN SỰ THEO DÕI CỦA QUÍ THẦY CÔ</a:t>
            </a:r>
          </a:p>
          <a:p>
            <a:pPr algn="ctr">
              <a:lnSpc>
                <a:spcPts val="6450"/>
              </a:lnSpc>
            </a:pPr>
            <a:endParaRPr lang="en-US" sz="6500">
              <a:solidFill>
                <a:srgbClr val="FFFFFF"/>
              </a:solidFill>
              <a:latin typeface="Linux Biolinum Bold"/>
            </a:endParaRPr>
          </a:p>
        </p:txBody>
      </p:sp>
      <p:sp>
        <p:nvSpPr>
          <p:cNvPr id="10" name="TextBox 10"/>
          <p:cNvSpPr txBox="1"/>
          <p:nvPr/>
        </p:nvSpPr>
        <p:spPr>
          <a:xfrm>
            <a:off x="441532" y="8128787"/>
            <a:ext cx="7320090" cy="466725"/>
          </a:xfrm>
          <a:prstGeom prst="rect">
            <a:avLst/>
          </a:prstGeom>
        </p:spPr>
        <p:txBody>
          <a:bodyPr lIns="0" tIns="0" rIns="0" bIns="0" rtlCol="0" anchor="t">
            <a:spAutoFit/>
          </a:bodyPr>
          <a:lstStyle/>
          <a:p>
            <a:pPr algn="ctr">
              <a:lnSpc>
                <a:spcPts val="3899"/>
              </a:lnSpc>
              <a:spcBef>
                <a:spcPct val="0"/>
              </a:spcBef>
            </a:pPr>
            <a:r>
              <a:rPr lang="en-US" sz="2999">
                <a:solidFill>
                  <a:srgbClr val="FFFFFF"/>
                </a:solidFill>
                <a:latin typeface="Fahkwang"/>
              </a:rPr>
              <a:t>GVHD : NGUYỄN MẬU TUẤN VƯƠNG</a:t>
            </a:r>
          </a:p>
        </p:txBody>
      </p:sp>
      <p:pic>
        <p:nvPicPr>
          <p:cNvPr id="11" name="Picture 11"/>
          <p:cNvPicPr>
            <a:picLocks noChangeAspect="1"/>
          </p:cNvPicPr>
          <p:nvPr/>
        </p:nvPicPr>
        <p:blipFill>
          <a:blip r:embed="rId5"/>
          <a:srcRect/>
          <a:stretch>
            <a:fillRect/>
          </a:stretch>
        </p:blipFill>
        <p:spPr>
          <a:xfrm>
            <a:off x="15122937" y="4674541"/>
            <a:ext cx="6997109" cy="7076722"/>
          </a:xfrm>
          <a:prstGeom prst="rect">
            <a:avLst/>
          </a:prstGeom>
        </p:spPr>
      </p:pic>
      <p:sp>
        <p:nvSpPr>
          <p:cNvPr id="12" name="TextBox 12"/>
          <p:cNvSpPr txBox="1"/>
          <p:nvPr/>
        </p:nvSpPr>
        <p:spPr>
          <a:xfrm>
            <a:off x="13902391" y="8116791"/>
            <a:ext cx="2749535" cy="478721"/>
          </a:xfrm>
          <a:prstGeom prst="rect">
            <a:avLst/>
          </a:prstGeom>
        </p:spPr>
        <p:txBody>
          <a:bodyPr wrap="square" lIns="0" tIns="0" rIns="0" bIns="0" rtlCol="0" anchor="t">
            <a:spAutoFit/>
          </a:bodyPr>
          <a:lstStyle/>
          <a:p>
            <a:pPr algn="ctr">
              <a:lnSpc>
                <a:spcPts val="3899"/>
              </a:lnSpc>
              <a:spcBef>
                <a:spcPct val="0"/>
              </a:spcBef>
            </a:pPr>
            <a:r>
              <a:rPr lang="en-US" sz="2999">
                <a:solidFill>
                  <a:srgbClr val="FFFFFF"/>
                </a:solidFill>
                <a:latin typeface="Fahkwang"/>
              </a:rPr>
              <a:t>14/12/2022</a:t>
            </a:r>
          </a:p>
        </p:txBody>
      </p:sp>
      <p:sp>
        <p:nvSpPr>
          <p:cNvPr id="13" name="TextBox 13"/>
          <p:cNvSpPr txBox="1"/>
          <p:nvPr/>
        </p:nvSpPr>
        <p:spPr>
          <a:xfrm>
            <a:off x="5262270" y="1632088"/>
            <a:ext cx="7613598" cy="1653540"/>
          </a:xfrm>
          <a:prstGeom prst="rect">
            <a:avLst/>
          </a:prstGeom>
        </p:spPr>
        <p:txBody>
          <a:bodyPr lIns="0" tIns="0" rIns="0" bIns="0" rtlCol="0" anchor="t">
            <a:spAutoFit/>
          </a:bodyPr>
          <a:lstStyle/>
          <a:p>
            <a:pPr algn="ctr">
              <a:lnSpc>
                <a:spcPts val="3359"/>
              </a:lnSpc>
            </a:pPr>
            <a:r>
              <a:rPr lang="en-US" sz="2399" spc="71">
                <a:solidFill>
                  <a:srgbClr val="FFFFFF"/>
                </a:solidFill>
                <a:latin typeface="Fahkwang"/>
              </a:rPr>
              <a:t>TRƯỜNG KỸ THUẬT CAO ĐẲNG CAO THẮNG </a:t>
            </a:r>
          </a:p>
          <a:p>
            <a:pPr algn="ctr">
              <a:lnSpc>
                <a:spcPts val="3359"/>
              </a:lnSpc>
            </a:pPr>
            <a:r>
              <a:rPr lang="en-US" sz="2399" spc="71">
                <a:solidFill>
                  <a:srgbClr val="FFFFFF"/>
                </a:solidFill>
                <a:latin typeface="Fahkwang"/>
              </a:rPr>
              <a:t>KHOA CƠ KHÍ</a:t>
            </a:r>
          </a:p>
          <a:p>
            <a:pPr algn="ctr">
              <a:lnSpc>
                <a:spcPts val="3359"/>
              </a:lnSpc>
            </a:pPr>
            <a:r>
              <a:rPr lang="en-US" sz="2399" spc="71">
                <a:solidFill>
                  <a:srgbClr val="FFFFFF"/>
                </a:solidFill>
                <a:latin typeface="Fahkwang"/>
              </a:rPr>
              <a:t>BỘ MÔN CƠ ĐIỆN TỬ  </a:t>
            </a:r>
          </a:p>
          <a:p>
            <a:pPr algn="ctr">
              <a:lnSpc>
                <a:spcPts val="3359"/>
              </a:lnSpc>
            </a:pPr>
            <a:r>
              <a:rPr lang="en-US" sz="2399" spc="71">
                <a:solidFill>
                  <a:srgbClr val="FFFFFF"/>
                </a:solidFill>
                <a:latin typeface="Fahkwang"/>
              </a:rPr>
              <a:t> </a:t>
            </a:r>
          </a:p>
        </p:txBody>
      </p:sp>
      <p:pic>
        <p:nvPicPr>
          <p:cNvPr id="14" name="Picture 14"/>
          <p:cNvPicPr>
            <a:picLocks noChangeAspect="1"/>
          </p:cNvPicPr>
          <p:nvPr/>
        </p:nvPicPr>
        <p:blipFill>
          <a:blip r:embed="rId6"/>
          <a:srcRect/>
          <a:stretch>
            <a:fillRect/>
          </a:stretch>
        </p:blipFill>
        <p:spPr>
          <a:xfrm>
            <a:off x="8557745" y="159758"/>
            <a:ext cx="1328888" cy="13288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7"/>
                                        </p:tgtEl>
                                      </p:cBhvr>
                                      <p:by x="150000" y="150000"/>
                                    </p:animScale>
                                  </p:childTnLst>
                                </p:cTn>
                              </p:par>
                              <p:par>
                                <p:cTn id="7" presetID="6" presetClass="emph" presetSubtype="0" fill="hold" nodeType="withEffect">
                                  <p:stCondLst>
                                    <p:cond delay="0"/>
                                  </p:stCondLst>
                                  <p:childTnLst>
                                    <p:animScale>
                                      <p:cBhvr>
                                        <p:cTn id="8" dur="2000" fill="hold"/>
                                        <p:tgtEl>
                                          <p:spTgt spid="6"/>
                                        </p:tgtEl>
                                      </p:cBhvr>
                                      <p:by x="150000" y="150000"/>
                                    </p:animScale>
                                  </p:childTnLst>
                                </p:cTn>
                              </p:par>
                              <p:par>
                                <p:cTn id="9" presetID="6" presetClass="emph" presetSubtype="0" fill="hold" nodeType="withEffect">
                                  <p:stCondLst>
                                    <p:cond delay="0"/>
                                  </p:stCondLst>
                                  <p:childTnLst>
                                    <p:animScale>
                                      <p:cBhvr>
                                        <p:cTn id="10" dur="2000" fill="hold"/>
                                        <p:tgtEl>
                                          <p:spTgt spid="8"/>
                                        </p:tgtEl>
                                      </p:cBhvr>
                                      <p:by x="150000" y="150000"/>
                                    </p:animScale>
                                  </p:childTnLst>
                                </p:cTn>
                              </p:par>
                              <p:par>
                                <p:cTn id="11" presetID="6" presetClass="emph" presetSubtype="0" fill="hold" nodeType="withEffect">
                                  <p:stCondLst>
                                    <p:cond delay="0"/>
                                  </p:stCondLst>
                                  <p:childTnLst>
                                    <p:animScale>
                                      <p:cBhvr>
                                        <p:cTn id="12"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sp>
        <p:nvSpPr>
          <p:cNvPr id="2" name="TextBox 2"/>
          <p:cNvSpPr txBox="1"/>
          <p:nvPr/>
        </p:nvSpPr>
        <p:spPr>
          <a:xfrm>
            <a:off x="798636" y="3092805"/>
            <a:ext cx="13231637" cy="5619487"/>
          </a:xfrm>
          <a:prstGeom prst="rect">
            <a:avLst/>
          </a:prstGeom>
        </p:spPr>
        <p:txBody>
          <a:bodyPr lIns="0" tIns="0" rIns="0" bIns="0" rtlCol="0" anchor="t">
            <a:spAutoFit/>
          </a:bodyPr>
          <a:lstStyle/>
          <a:p>
            <a:pPr marL="737074" lvl="1" indent="-368537">
              <a:lnSpc>
                <a:spcPts val="4438"/>
              </a:lnSpc>
              <a:buFont typeface="Arial"/>
              <a:buChar char="•"/>
            </a:pPr>
            <a:r>
              <a:rPr lang="en-US" sz="3413">
                <a:solidFill>
                  <a:schemeClr val="bg1"/>
                </a:solidFill>
                <a:latin typeface="Fahkwang"/>
              </a:rPr>
              <a:t>Lò điện trở là thiết bị biến đổi điện năng thành nhiệt năng thông qua điện trở nhiệt tạo ra và truyền dẫn nhiệt tới vật cần gia nhiệt. </a:t>
            </a:r>
          </a:p>
          <a:p>
            <a:pPr marL="737074" lvl="1" indent="-368537">
              <a:lnSpc>
                <a:spcPts val="4438"/>
              </a:lnSpc>
              <a:buFont typeface="Arial"/>
              <a:buChar char="•"/>
            </a:pPr>
            <a:r>
              <a:rPr lang="en-US" sz="3413">
                <a:solidFill>
                  <a:schemeClr val="bg1"/>
                </a:solidFill>
                <a:latin typeface="Fahkwang"/>
              </a:rPr>
              <a:t>Có khả năng tạo được nhiệt độ cao, đảm bảo tốc độ nung lớn, nung đều và chính xác, năng suất cao, đảm bảo độ kín cần thiết, vận hành thuận tiện, gọn nhẹ. </a:t>
            </a:r>
          </a:p>
          <a:p>
            <a:pPr marL="737074" lvl="1" indent="-368537">
              <a:lnSpc>
                <a:spcPts val="4438"/>
              </a:lnSpc>
              <a:buFont typeface="Arial"/>
              <a:buChar char="•"/>
            </a:pPr>
            <a:r>
              <a:rPr lang="en-US" sz="3413">
                <a:solidFill>
                  <a:schemeClr val="bg1"/>
                </a:solidFill>
                <a:latin typeface="Fahkwang"/>
              </a:rPr>
              <a:t>Tiêu thụ nhiều điện năng. Nếu lò có công suất lớn thì phải có tính toán chọn các thiết bị bảo vệ. Hơn nữa muốn vận hành, sửa chữa lò nhiệt yêu cầu người phải có chuyên môn. </a:t>
            </a:r>
          </a:p>
        </p:txBody>
      </p:sp>
      <p:sp>
        <p:nvSpPr>
          <p:cNvPr id="3" name="TextBox 3"/>
          <p:cNvSpPr txBox="1"/>
          <p:nvPr/>
        </p:nvSpPr>
        <p:spPr>
          <a:xfrm>
            <a:off x="1028700" y="877082"/>
            <a:ext cx="13231637" cy="1018393"/>
          </a:xfrm>
          <a:prstGeom prst="rect">
            <a:avLst/>
          </a:prstGeom>
        </p:spPr>
        <p:txBody>
          <a:bodyPr lIns="0" tIns="0" rIns="0" bIns="0" rtlCol="0" anchor="t">
            <a:spAutoFit/>
          </a:bodyPr>
          <a:lstStyle/>
          <a:p>
            <a:pPr>
              <a:lnSpc>
                <a:spcPts val="8066"/>
              </a:lnSpc>
            </a:pPr>
            <a:r>
              <a:rPr lang="en-US" sz="6722">
                <a:solidFill>
                  <a:schemeClr val="bg1"/>
                </a:solidFill>
                <a:latin typeface="Linux Biolinum"/>
              </a:rPr>
              <a:t>ĐẶC ĐIỂM CỦA LÒ ĐIỆN TRỞ</a:t>
            </a:r>
          </a:p>
        </p:txBody>
      </p:sp>
      <p:pic>
        <p:nvPicPr>
          <p:cNvPr id="4" name="Picture 4"/>
          <p:cNvPicPr>
            <a:picLocks noChangeAspect="1"/>
          </p:cNvPicPr>
          <p:nvPr/>
        </p:nvPicPr>
        <p:blipFill>
          <a:blip r:embed="rId2"/>
          <a:srcRect t="1705" b="1705"/>
          <a:stretch>
            <a:fillRect/>
          </a:stretch>
        </p:blipFill>
        <p:spPr>
          <a:xfrm rot="-1739433">
            <a:off x="13584586" y="-4078436"/>
            <a:ext cx="7998834" cy="10405430"/>
          </a:xfrm>
          <a:prstGeom prst="rect">
            <a:avLst/>
          </a:prstGeom>
        </p:spPr>
      </p:pic>
      <p:sp>
        <p:nvSpPr>
          <p:cNvPr id="5" name="AutoShape 5"/>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78827">
            <a:off x="13784204" y="7808299"/>
            <a:ext cx="5515885" cy="4957401"/>
          </a:xfrm>
          <a:prstGeom prst="rect">
            <a:avLst/>
          </a:prstGeom>
        </p:spPr>
      </p:pic>
      <p:pic>
        <p:nvPicPr>
          <p:cNvPr id="3" name="Picture 3"/>
          <p:cNvPicPr>
            <a:picLocks noChangeAspect="1"/>
          </p:cNvPicPr>
          <p:nvPr/>
        </p:nvPicPr>
        <p:blipFill>
          <a:blip r:embed="rId3"/>
          <a:srcRect/>
          <a:stretch>
            <a:fillRect/>
          </a:stretch>
        </p:blipFill>
        <p:spPr>
          <a:xfrm rot="5400000">
            <a:off x="-3483693" y="6555390"/>
            <a:ext cx="7776569" cy="6794777"/>
          </a:xfrm>
          <a:prstGeom prst="rect">
            <a:avLst/>
          </a:prstGeom>
        </p:spPr>
      </p:pic>
      <p:sp>
        <p:nvSpPr>
          <p:cNvPr id="4" name="TextBox 4"/>
          <p:cNvSpPr txBox="1"/>
          <p:nvPr/>
        </p:nvSpPr>
        <p:spPr>
          <a:xfrm>
            <a:off x="404591" y="1980931"/>
            <a:ext cx="12305774" cy="7026411"/>
          </a:xfrm>
          <a:prstGeom prst="rect">
            <a:avLst/>
          </a:prstGeom>
        </p:spPr>
        <p:txBody>
          <a:bodyPr lIns="0" tIns="0" rIns="0" bIns="0" rtlCol="0" anchor="t">
            <a:spAutoFit/>
          </a:bodyPr>
          <a:lstStyle/>
          <a:p>
            <a:pPr marL="833830" lvl="1" indent="-416915">
              <a:lnSpc>
                <a:spcPts val="5020"/>
              </a:lnSpc>
              <a:buFont typeface="Arial"/>
              <a:buChar char="•"/>
            </a:pPr>
            <a:r>
              <a:rPr lang="en-US" sz="3413">
                <a:solidFill>
                  <a:schemeClr val="bg1"/>
                </a:solidFill>
                <a:latin typeface="Fahkwang"/>
              </a:rPr>
              <a:t>Mục đích của đề tài này là tạo ra một bộ thiết bị thí nghiệm điều khiển và ổn định nhiệt độ dùng cho sinh viên khi học tập và nghiên cứu, các nội dung liên quan đến Lý thuyết điều khiển tự động nên nhiệt độ yêu cầu không quá cao, chỉ cần dưới 200℃. </a:t>
            </a:r>
          </a:p>
          <a:p>
            <a:pPr>
              <a:lnSpc>
                <a:spcPts val="5020"/>
              </a:lnSpc>
            </a:pPr>
            <a:endParaRPr lang="en-US" sz="3862">
              <a:solidFill>
                <a:srgbClr val="FFFFFF"/>
              </a:solidFill>
              <a:latin typeface="Fahkwang Bold"/>
            </a:endParaRPr>
          </a:p>
          <a:p>
            <a:pPr marL="833830" lvl="1" indent="-416915">
              <a:lnSpc>
                <a:spcPts val="5020"/>
              </a:lnSpc>
              <a:buFont typeface="Arial"/>
              <a:buChar char="•"/>
            </a:pPr>
            <a:r>
              <a:rPr lang="en-US" sz="3413">
                <a:solidFill>
                  <a:schemeClr val="bg1"/>
                </a:solidFill>
                <a:latin typeface="Fahkwang"/>
              </a:rPr>
              <a:t>Vì vậymô hình lò điện trở được lựa chọn bởi nó được làm từ những vật liệu dễ tìm kiếm trên thị trường, dễ chế tạo, điều khiển, kích thước gọn gàng, giá thành rẻ, phù hợp với mô hình thí nghiệm. </a:t>
            </a:r>
          </a:p>
          <a:p>
            <a:pPr>
              <a:lnSpc>
                <a:spcPts val="5020"/>
              </a:lnSpc>
            </a:pPr>
            <a:endParaRPr lang="en-US" sz="3862">
              <a:solidFill>
                <a:srgbClr val="FFFFFF"/>
              </a:solidFill>
              <a:latin typeface="Fahkwang Bold"/>
            </a:endParaRPr>
          </a:p>
        </p:txBody>
      </p:sp>
      <p:sp>
        <p:nvSpPr>
          <p:cNvPr id="5" name="TextBox 5"/>
          <p:cNvSpPr txBox="1"/>
          <p:nvPr/>
        </p:nvSpPr>
        <p:spPr>
          <a:xfrm>
            <a:off x="1028700" y="844867"/>
            <a:ext cx="7628741" cy="952501"/>
          </a:xfrm>
          <a:prstGeom prst="rect">
            <a:avLst/>
          </a:prstGeom>
        </p:spPr>
        <p:txBody>
          <a:bodyPr lIns="0" tIns="0" rIns="0" bIns="0" rtlCol="0" anchor="t">
            <a:spAutoFit/>
          </a:bodyPr>
          <a:lstStyle/>
          <a:p>
            <a:pPr>
              <a:lnSpc>
                <a:spcPts val="7799"/>
              </a:lnSpc>
            </a:pPr>
            <a:r>
              <a:rPr lang="en-US" sz="5999">
                <a:solidFill>
                  <a:srgbClr val="FFFFFF"/>
                </a:solidFill>
                <a:latin typeface="Fahkwang Bold"/>
              </a:rPr>
              <a:t>KẾT LUẬN</a:t>
            </a:r>
          </a:p>
        </p:txBody>
      </p:sp>
      <p:pic>
        <p:nvPicPr>
          <p:cNvPr id="6" name="Picture 6"/>
          <p:cNvPicPr>
            <a:picLocks noChangeAspect="1"/>
          </p:cNvPicPr>
          <p:nvPr/>
        </p:nvPicPr>
        <p:blipFill>
          <a:blip r:embed="rId4"/>
          <a:srcRect/>
          <a:stretch>
            <a:fillRect/>
          </a:stretch>
        </p:blipFill>
        <p:spPr>
          <a:xfrm>
            <a:off x="14643892" y="-2734664"/>
            <a:ext cx="7288216" cy="7315650"/>
          </a:xfrm>
          <a:prstGeom prst="rect">
            <a:avLst/>
          </a:prstGeom>
        </p:spPr>
      </p:pic>
      <p:sp>
        <p:nvSpPr>
          <p:cNvPr id="8" name="AutoShape 8"/>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6"/>
                                        </p:tgtEl>
                                      </p:cBhvr>
                                      <p:by x="150000" y="150000"/>
                                    </p:animScale>
                                  </p:childTnLst>
                                </p:cTn>
                              </p:par>
                              <p:par>
                                <p:cTn id="7" presetID="6" presetClass="emph" presetSubtype="0" fill="hold" nodeType="withEffect">
                                  <p:stCondLst>
                                    <p:cond delay="0"/>
                                  </p:stCondLst>
                                  <p:childTnLst>
                                    <p:animScale>
                                      <p:cBhvr>
                                        <p:cTn id="8" dur="1500" fill="hold"/>
                                        <p:tgtEl>
                                          <p:spTgt spid="3"/>
                                        </p:tgtEl>
                                      </p:cBhvr>
                                      <p:by x="150000" y="150000"/>
                                    </p:animScale>
                                  </p:childTnLst>
                                </p:cTn>
                              </p:par>
                              <p:par>
                                <p:cTn id="9" presetID="6" presetClass="emph" presetSubtype="0" fill="hold" nodeType="withEffect">
                                  <p:stCondLst>
                                    <p:cond delay="0"/>
                                  </p:stCondLst>
                                  <p:childTnLst>
                                    <p:animScale>
                                      <p:cBhvr>
                                        <p:cTn id="10"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759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2483111">
            <a:off x="13444680" y="16125"/>
            <a:ext cx="8681321" cy="7802337"/>
          </a:xfrm>
          <a:prstGeom prst="rect">
            <a:avLst/>
          </a:prstGeom>
        </p:spPr>
      </p:pic>
      <p:sp>
        <p:nvSpPr>
          <p:cNvPr id="3" name="TextBox 3"/>
          <p:cNvSpPr txBox="1"/>
          <p:nvPr/>
        </p:nvSpPr>
        <p:spPr>
          <a:xfrm>
            <a:off x="1028700" y="1054328"/>
            <a:ext cx="7487800" cy="1190625"/>
          </a:xfrm>
          <a:prstGeom prst="rect">
            <a:avLst/>
          </a:prstGeom>
        </p:spPr>
        <p:txBody>
          <a:bodyPr lIns="0" tIns="0" rIns="0" bIns="0" rtlCol="0" anchor="t">
            <a:spAutoFit/>
          </a:bodyPr>
          <a:lstStyle/>
          <a:p>
            <a:pPr>
              <a:lnSpc>
                <a:spcPts val="4676"/>
              </a:lnSpc>
            </a:pPr>
            <a:r>
              <a:rPr lang="en-US" sz="3897">
                <a:solidFill>
                  <a:srgbClr val="FFFFFF"/>
                </a:solidFill>
                <a:latin typeface="Linux Biolinum"/>
              </a:rPr>
              <a:t>ĐÂY LÀ 1 SỐ HÌNH ẢNH VỀ LÒ NHIỆT TỤI EM ĐÃ THỰC HIỆN</a:t>
            </a:r>
          </a:p>
        </p:txBody>
      </p:sp>
      <p:sp>
        <p:nvSpPr>
          <p:cNvPr id="4" name="AutoShape 4"/>
          <p:cNvSpPr/>
          <p:nvPr/>
        </p:nvSpPr>
        <p:spPr>
          <a:xfrm rot="5400000">
            <a:off x="6229697" y="5879107"/>
            <a:ext cx="6748860" cy="0"/>
          </a:xfrm>
          <a:prstGeom prst="line">
            <a:avLst/>
          </a:prstGeom>
          <a:ln w="9525" cap="rnd">
            <a:solidFill>
              <a:srgbClr val="FFFFFF"/>
            </a:solidFill>
            <a:prstDash val="solid"/>
            <a:headEnd type="none" w="sm" len="sm"/>
            <a:tailEnd type="none" w="sm" len="sm"/>
          </a:ln>
        </p:spPr>
      </p:sp>
      <p:pic>
        <p:nvPicPr>
          <p:cNvPr id="8" name="Picture 7">
            <a:extLst>
              <a:ext uri="{FF2B5EF4-FFF2-40B4-BE49-F238E27FC236}">
                <a16:creationId xmlns:a16="http://schemas.microsoft.com/office/drawing/2014/main" id="{0F4CD445-F786-9A4D-8871-4A1C4C1E76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9400" y="2504677"/>
            <a:ext cx="6381695" cy="6286500"/>
          </a:xfrm>
          <a:prstGeom prst="rect">
            <a:avLst/>
          </a:prstGeom>
        </p:spPr>
      </p:pic>
      <p:pic>
        <p:nvPicPr>
          <p:cNvPr id="10" name="Picture 9">
            <a:extLst>
              <a:ext uri="{FF2B5EF4-FFF2-40B4-BE49-F238E27FC236}">
                <a16:creationId xmlns:a16="http://schemas.microsoft.com/office/drawing/2014/main" id="{4823FDA9-F1D7-F9FE-078C-E3878BBB5142}"/>
              </a:ext>
            </a:extLst>
          </p:cNvPr>
          <p:cNvPicPr>
            <a:picLocks noChangeAspect="1"/>
          </p:cNvPicPr>
          <p:nvPr/>
        </p:nvPicPr>
        <p:blipFill>
          <a:blip r:embed="rId4"/>
          <a:stretch>
            <a:fillRect/>
          </a:stretch>
        </p:blipFill>
        <p:spPr>
          <a:xfrm>
            <a:off x="1219199" y="2606438"/>
            <a:ext cx="8012673" cy="6184739"/>
          </a:xfrm>
          <a:prstGeom prst="rect">
            <a:avLst/>
          </a:prstGeom>
        </p:spPr>
      </p:pic>
      <p:sp>
        <p:nvSpPr>
          <p:cNvPr id="11" name="TextBox 11">
            <a:extLst>
              <a:ext uri="{FF2B5EF4-FFF2-40B4-BE49-F238E27FC236}">
                <a16:creationId xmlns:a16="http://schemas.microsoft.com/office/drawing/2014/main" id="{7994A725-F9C1-F2E5-31E3-70AD11616242}"/>
              </a:ext>
            </a:extLst>
          </p:cNvPr>
          <p:cNvSpPr txBox="1"/>
          <p:nvPr/>
        </p:nvSpPr>
        <p:spPr>
          <a:xfrm>
            <a:off x="3363784" y="9021428"/>
            <a:ext cx="3325136" cy="422488"/>
          </a:xfrm>
          <a:prstGeom prst="rect">
            <a:avLst/>
          </a:prstGeom>
        </p:spPr>
        <p:txBody>
          <a:bodyPr wrap="square" lIns="0" tIns="0" rIns="0" bIns="0" rtlCol="0" anchor="t">
            <a:spAutoFit/>
          </a:bodyPr>
          <a:lstStyle/>
          <a:p>
            <a:pPr algn="ctr">
              <a:lnSpc>
                <a:spcPts val="3477"/>
              </a:lnSpc>
            </a:pPr>
            <a:r>
              <a:rPr lang="vi-VN" sz="2400">
                <a:solidFill>
                  <a:srgbClr val="FFFFFF"/>
                </a:solidFill>
                <a:latin typeface="Fahkwang"/>
              </a:rPr>
              <a:t>Mô hình thiết kế 3d</a:t>
            </a:r>
            <a:endParaRPr lang="en-US" sz="2400">
              <a:solidFill>
                <a:srgbClr val="FFFFFF"/>
              </a:solidFill>
              <a:latin typeface="Fahkwang"/>
            </a:endParaRPr>
          </a:p>
        </p:txBody>
      </p:sp>
      <p:sp>
        <p:nvSpPr>
          <p:cNvPr id="12" name="TextBox 11">
            <a:extLst>
              <a:ext uri="{FF2B5EF4-FFF2-40B4-BE49-F238E27FC236}">
                <a16:creationId xmlns:a16="http://schemas.microsoft.com/office/drawing/2014/main" id="{1C9D4A59-3D6C-D166-DD4A-898F92E06B9C}"/>
              </a:ext>
            </a:extLst>
          </p:cNvPr>
          <p:cNvSpPr txBox="1"/>
          <p:nvPr/>
        </p:nvSpPr>
        <p:spPr>
          <a:xfrm>
            <a:off x="11599079" y="9021428"/>
            <a:ext cx="3869519" cy="882229"/>
          </a:xfrm>
          <a:prstGeom prst="rect">
            <a:avLst/>
          </a:prstGeom>
        </p:spPr>
        <p:txBody>
          <a:bodyPr wrap="square" lIns="0" tIns="0" rIns="0" bIns="0" rtlCol="0" anchor="t">
            <a:spAutoFit/>
          </a:bodyPr>
          <a:lstStyle/>
          <a:p>
            <a:pPr algn="ctr">
              <a:lnSpc>
                <a:spcPts val="3477"/>
              </a:lnSpc>
            </a:pPr>
            <a:r>
              <a:rPr lang="vi-VN" sz="2800">
                <a:solidFill>
                  <a:srgbClr val="FFFFFF"/>
                </a:solidFill>
                <a:latin typeface="Fahkwang"/>
              </a:rPr>
              <a:t>Mô hình lò nhiệt thực tế</a:t>
            </a:r>
            <a:endParaRPr lang="en-US" sz="2800">
              <a:solidFill>
                <a:srgbClr val="FFFFFF"/>
              </a:solidFill>
              <a:latin typeface="Fahkwa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AutoShape 2"/>
          <p:cNvSpPr/>
          <p:nvPr/>
        </p:nvSpPr>
        <p:spPr>
          <a:xfrm rot="-10800000">
            <a:off x="1028700" y="6156287"/>
            <a:ext cx="8115300" cy="0"/>
          </a:xfrm>
          <a:prstGeom prst="line">
            <a:avLst/>
          </a:prstGeom>
          <a:ln w="9525" cap="rnd">
            <a:solidFill>
              <a:srgbClr val="FFFFFF"/>
            </a:solidFill>
            <a:prstDash val="solid"/>
            <a:headEnd type="none" w="sm" len="sm"/>
            <a:tailEnd type="none" w="sm" len="sm"/>
          </a:ln>
        </p:spPr>
      </p:sp>
      <p:sp>
        <p:nvSpPr>
          <p:cNvPr id="3" name="AutoShape 3"/>
          <p:cNvSpPr/>
          <p:nvPr/>
        </p:nvSpPr>
        <p:spPr>
          <a:xfrm rot="-10800000">
            <a:off x="909611" y="9599649"/>
            <a:ext cx="8115300"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8288556" y="-461179"/>
            <a:ext cx="7534172" cy="7591105"/>
          </a:xfrm>
          <a:prstGeom prst="rect">
            <a:avLst/>
          </a:prstGeom>
        </p:spPr>
      </p:pic>
      <p:sp>
        <p:nvSpPr>
          <p:cNvPr id="5" name="TextBox 5"/>
          <p:cNvSpPr txBox="1"/>
          <p:nvPr/>
        </p:nvSpPr>
        <p:spPr>
          <a:xfrm>
            <a:off x="1028700" y="1019175"/>
            <a:ext cx="6228175" cy="1819275"/>
          </a:xfrm>
          <a:prstGeom prst="rect">
            <a:avLst/>
          </a:prstGeom>
        </p:spPr>
        <p:txBody>
          <a:bodyPr lIns="0" tIns="0" rIns="0" bIns="0" rtlCol="0" anchor="t">
            <a:spAutoFit/>
          </a:bodyPr>
          <a:lstStyle/>
          <a:p>
            <a:pPr>
              <a:lnSpc>
                <a:spcPts val="7199"/>
              </a:lnSpc>
            </a:pPr>
            <a:r>
              <a:rPr lang="en-US" sz="5999">
                <a:solidFill>
                  <a:srgbClr val="FFFFFF"/>
                </a:solidFill>
                <a:latin typeface="Linux Biolinum"/>
              </a:rPr>
              <a:t>CẤU TẠO CỦA LÒ</a:t>
            </a:r>
          </a:p>
          <a:p>
            <a:pPr>
              <a:lnSpc>
                <a:spcPts val="7199"/>
              </a:lnSpc>
            </a:pPr>
            <a:endParaRPr lang="en-US" sz="5999">
              <a:solidFill>
                <a:srgbClr val="FFFFFF"/>
              </a:solidFill>
              <a:latin typeface="Linux Biolinum"/>
            </a:endParaRPr>
          </a:p>
        </p:txBody>
      </p:sp>
      <p:sp>
        <p:nvSpPr>
          <p:cNvPr id="6" name="TextBox 6"/>
          <p:cNvSpPr txBox="1"/>
          <p:nvPr/>
        </p:nvSpPr>
        <p:spPr>
          <a:xfrm>
            <a:off x="1028700" y="4963453"/>
            <a:ext cx="7877123" cy="4294847"/>
          </a:xfrm>
          <a:prstGeom prst="rect">
            <a:avLst/>
          </a:prstGeom>
        </p:spPr>
        <p:txBody>
          <a:bodyPr lIns="0" tIns="0" rIns="0" bIns="0" rtlCol="0" anchor="t">
            <a:spAutoFit/>
          </a:bodyPr>
          <a:lstStyle/>
          <a:p>
            <a:pPr>
              <a:lnSpc>
                <a:spcPts val="6399"/>
              </a:lnSpc>
            </a:pPr>
            <a:r>
              <a:rPr lang="en-US" sz="4923">
                <a:solidFill>
                  <a:srgbClr val="FFFFFF"/>
                </a:solidFill>
                <a:latin typeface="Fahkwang"/>
              </a:rPr>
              <a:t>Vỏ lò</a:t>
            </a:r>
          </a:p>
          <a:p>
            <a:pPr>
              <a:lnSpc>
                <a:spcPts val="6399"/>
              </a:lnSpc>
            </a:pPr>
            <a:endParaRPr lang="en-US" sz="4923">
              <a:solidFill>
                <a:srgbClr val="FFFFFF"/>
              </a:solidFill>
              <a:latin typeface="Fahkwang"/>
            </a:endParaRPr>
          </a:p>
          <a:p>
            <a:pPr>
              <a:lnSpc>
                <a:spcPts val="3539"/>
              </a:lnSpc>
            </a:pPr>
            <a:r>
              <a:rPr lang="en-US" sz="2723">
                <a:solidFill>
                  <a:srgbClr val="FFFFFF"/>
                </a:solidFill>
                <a:latin typeface="Fahkwang"/>
              </a:rPr>
              <a:t>Vỏ lò bảo vệ tác động từ bên ngoài, được thiết kế tùy theo hình dạng mà người sử dụng mong muốn nhưng phải đảm bảo tính thẩm mỹ và chất lượng. Chất liệu để làm vỏ lò có thể lựa chọn nhiều loại khác nhau như gỗ, thép,...</a:t>
            </a:r>
          </a:p>
        </p:txBody>
      </p:sp>
      <p:sp>
        <p:nvSpPr>
          <p:cNvPr id="7" name="TextBox 7"/>
          <p:cNvSpPr txBox="1"/>
          <p:nvPr/>
        </p:nvSpPr>
        <p:spPr>
          <a:xfrm>
            <a:off x="12589344" y="5887206"/>
            <a:ext cx="8861837" cy="509587"/>
          </a:xfrm>
          <a:prstGeom prst="rect">
            <a:avLst/>
          </a:prstGeom>
        </p:spPr>
        <p:txBody>
          <a:bodyPr lIns="0" tIns="0" rIns="0" bIns="0" rtlCol="0" anchor="t">
            <a:spAutoFit/>
          </a:bodyPr>
          <a:lstStyle/>
          <a:p>
            <a:pPr>
              <a:lnSpc>
                <a:spcPts val="4152"/>
              </a:lnSpc>
            </a:pPr>
            <a:r>
              <a:rPr lang="en-US" sz="3194">
                <a:solidFill>
                  <a:srgbClr val="FFFFFF"/>
                </a:solidFill>
                <a:latin typeface="Fahkwang"/>
              </a:rPr>
              <a:t>Nhôm tấm 2mm</a:t>
            </a:r>
          </a:p>
        </p:txBody>
      </p:sp>
      <p:sp>
        <p:nvSpPr>
          <p:cNvPr id="8" name="AutoShape 8"/>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9" name="Picture 2">
            <a:extLst>
              <a:ext uri="{FF2B5EF4-FFF2-40B4-BE49-F238E27FC236}">
                <a16:creationId xmlns:a16="http://schemas.microsoft.com/office/drawing/2014/main" id="{911D3E12-F893-5C29-78BF-AF1F7FFC0819}"/>
              </a:ext>
            </a:extLst>
          </p:cNvPr>
          <p:cNvPicPr>
            <a:picLocks noChangeAspect="1"/>
          </p:cNvPicPr>
          <p:nvPr/>
        </p:nvPicPr>
        <p:blipFill>
          <a:blip r:embed="rId3"/>
          <a:srcRect/>
          <a:stretch>
            <a:fillRect/>
          </a:stretch>
        </p:blipFill>
        <p:spPr>
          <a:xfrm rot="2483111">
            <a:off x="9493845" y="8524100"/>
            <a:ext cx="7398079" cy="66490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7692"/>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8743219" cy="1819275"/>
          </a:xfrm>
          <a:prstGeom prst="rect">
            <a:avLst/>
          </a:prstGeom>
        </p:spPr>
        <p:txBody>
          <a:bodyPr lIns="0" tIns="0" rIns="0" bIns="0" rtlCol="0" anchor="t">
            <a:spAutoFit/>
          </a:bodyPr>
          <a:lstStyle/>
          <a:p>
            <a:pPr>
              <a:lnSpc>
                <a:spcPts val="7199"/>
              </a:lnSpc>
            </a:pPr>
            <a:r>
              <a:rPr lang="en-US" sz="5999">
                <a:solidFill>
                  <a:srgbClr val="FFFFFF"/>
                </a:solidFill>
                <a:latin typeface="Linux Biolinum"/>
              </a:rPr>
              <a:t>CẤU TẠO CỦA LÒ</a:t>
            </a:r>
          </a:p>
          <a:p>
            <a:pPr>
              <a:lnSpc>
                <a:spcPts val="7199"/>
              </a:lnSpc>
            </a:pPr>
            <a:endParaRPr lang="en-US" sz="5999">
              <a:solidFill>
                <a:srgbClr val="FFFFFF"/>
              </a:solidFill>
              <a:latin typeface="Linux Biolinum"/>
            </a:endParaRPr>
          </a:p>
        </p:txBody>
      </p:sp>
      <p:sp>
        <p:nvSpPr>
          <p:cNvPr id="3" name="AutoShape 3"/>
          <p:cNvSpPr/>
          <p:nvPr/>
        </p:nvSpPr>
        <p:spPr>
          <a:xfrm rot="-10800000">
            <a:off x="1028700" y="7448551"/>
            <a:ext cx="8115300" cy="0"/>
          </a:xfrm>
          <a:prstGeom prst="line">
            <a:avLst/>
          </a:prstGeom>
          <a:ln w="9525" cap="rnd">
            <a:solidFill>
              <a:srgbClr val="FFFFFF"/>
            </a:solidFill>
            <a:prstDash val="solid"/>
            <a:headEnd type="none" w="sm" len="sm"/>
            <a:tailEnd type="none" w="sm" len="sm"/>
          </a:ln>
        </p:spPr>
      </p:sp>
      <p:sp>
        <p:nvSpPr>
          <p:cNvPr id="5" name="TextBox 5"/>
          <p:cNvSpPr txBox="1"/>
          <p:nvPr/>
        </p:nvSpPr>
        <p:spPr>
          <a:xfrm>
            <a:off x="1028700" y="1683252"/>
            <a:ext cx="7877123" cy="5586016"/>
          </a:xfrm>
          <a:prstGeom prst="rect">
            <a:avLst/>
          </a:prstGeom>
        </p:spPr>
        <p:txBody>
          <a:bodyPr lIns="0" tIns="0" rIns="0" bIns="0" rtlCol="0" anchor="t">
            <a:spAutoFit/>
          </a:bodyPr>
          <a:lstStyle/>
          <a:p>
            <a:pPr>
              <a:lnSpc>
                <a:spcPts val="3539"/>
              </a:lnSpc>
            </a:pPr>
            <a:endParaRPr/>
          </a:p>
          <a:p>
            <a:pPr>
              <a:lnSpc>
                <a:spcPts val="5199"/>
              </a:lnSpc>
            </a:pPr>
            <a:r>
              <a:rPr lang="en-US" sz="3999">
                <a:solidFill>
                  <a:srgbClr val="FFFFFF"/>
                </a:solidFill>
                <a:latin typeface="Fahkwang"/>
              </a:rPr>
              <a:t>Lớp lót</a:t>
            </a:r>
          </a:p>
          <a:p>
            <a:pPr>
              <a:lnSpc>
                <a:spcPts val="3539"/>
              </a:lnSpc>
            </a:pPr>
            <a:endParaRPr lang="en-US" sz="3999">
              <a:solidFill>
                <a:srgbClr val="FFFFFF"/>
              </a:solidFill>
              <a:latin typeface="Fahkwang"/>
            </a:endParaRPr>
          </a:p>
          <a:p>
            <a:pPr marL="587909" lvl="1" indent="-293955">
              <a:lnSpc>
                <a:spcPts val="3539"/>
              </a:lnSpc>
              <a:buFont typeface="Arial"/>
              <a:buChar char="•"/>
            </a:pPr>
            <a:r>
              <a:rPr lang="en-US" sz="2723">
                <a:solidFill>
                  <a:srgbClr val="FFFFFF"/>
                </a:solidFill>
                <a:latin typeface="Fahkwang"/>
              </a:rPr>
              <a:t>Chịu được nhiệt độ cực đại của lò nhiệt, có độ bên cơ học khi xếp vật nung và đặt thiết bị vận chuyển trong các điều kiện đặc biệt. </a:t>
            </a:r>
          </a:p>
          <a:p>
            <a:pPr marL="587909" lvl="1" indent="-293955">
              <a:lnSpc>
                <a:spcPts val="3539"/>
              </a:lnSpc>
              <a:buFont typeface="Arial"/>
              <a:buChar char="•"/>
            </a:pPr>
            <a:r>
              <a:rPr lang="en-US" sz="2723">
                <a:solidFill>
                  <a:srgbClr val="FFFFFF"/>
                </a:solidFill>
                <a:latin typeface="Fahkwang"/>
              </a:rPr>
              <a:t>Đảm bảo khả năng gắn dây xung bền và chắc chắn, có đủ độ bền hóa học khi làm việc được tác dụng của khí quyển và vật nung, đảm bảo khả năng tổn thất nhiệt cực tiểu. </a:t>
            </a:r>
          </a:p>
        </p:txBody>
      </p:sp>
      <p:sp>
        <p:nvSpPr>
          <p:cNvPr id="6" name="AutoShape 6"/>
          <p:cNvSpPr/>
          <p:nvPr/>
        </p:nvSpPr>
        <p:spPr>
          <a:xfrm rot="-10800000">
            <a:off x="1028700" y="1895475"/>
            <a:ext cx="8115300" cy="0"/>
          </a:xfrm>
          <a:prstGeom prst="line">
            <a:avLst/>
          </a:prstGeom>
          <a:ln w="9525" cap="rnd">
            <a:solidFill>
              <a:srgbClr val="FFFFFF"/>
            </a:solidFill>
            <a:prstDash val="solid"/>
            <a:headEnd type="none" w="sm" len="sm"/>
            <a:tailEnd type="none" w="sm" len="sm"/>
          </a:ln>
        </p:spPr>
      </p:sp>
      <p:pic>
        <p:nvPicPr>
          <p:cNvPr id="7" name="Picture 7"/>
          <p:cNvPicPr>
            <a:picLocks noChangeAspect="1"/>
          </p:cNvPicPr>
          <p:nvPr/>
        </p:nvPicPr>
        <p:blipFill>
          <a:blip r:embed="rId2"/>
          <a:srcRect/>
          <a:stretch>
            <a:fillRect/>
          </a:stretch>
        </p:blipFill>
        <p:spPr>
          <a:xfrm>
            <a:off x="7723440" y="2754457"/>
            <a:ext cx="9132210" cy="6849158"/>
          </a:xfrm>
          <a:prstGeom prst="rect">
            <a:avLst/>
          </a:prstGeom>
        </p:spPr>
      </p:pic>
      <p:sp>
        <p:nvSpPr>
          <p:cNvPr id="8" name="TextBox 8"/>
          <p:cNvSpPr txBox="1"/>
          <p:nvPr/>
        </p:nvSpPr>
        <p:spPr>
          <a:xfrm>
            <a:off x="9771919" y="8797603"/>
            <a:ext cx="8832953" cy="460697"/>
          </a:xfrm>
          <a:prstGeom prst="rect">
            <a:avLst/>
          </a:prstGeom>
        </p:spPr>
        <p:txBody>
          <a:bodyPr lIns="0" tIns="0" rIns="0" bIns="0" rtlCol="0" anchor="t">
            <a:spAutoFit/>
          </a:bodyPr>
          <a:lstStyle/>
          <a:p>
            <a:pPr>
              <a:lnSpc>
                <a:spcPts val="3767"/>
              </a:lnSpc>
            </a:pPr>
            <a:r>
              <a:rPr lang="en-US" sz="2897">
                <a:solidFill>
                  <a:srgbClr val="FFFFFF"/>
                </a:solidFill>
                <a:latin typeface="Fahkwang"/>
              </a:rPr>
              <a:t>Bông thủy tinh cách nhiệt.</a:t>
            </a:r>
          </a:p>
        </p:txBody>
      </p:sp>
      <p:pic>
        <p:nvPicPr>
          <p:cNvPr id="9" name="Picture 2">
            <a:extLst>
              <a:ext uri="{FF2B5EF4-FFF2-40B4-BE49-F238E27FC236}">
                <a16:creationId xmlns:a16="http://schemas.microsoft.com/office/drawing/2014/main" id="{7161D98B-17DB-4BAE-72FF-8DE0A33A77A2}"/>
              </a:ext>
            </a:extLst>
          </p:cNvPr>
          <p:cNvPicPr>
            <a:picLocks noChangeAspect="1"/>
          </p:cNvPicPr>
          <p:nvPr/>
        </p:nvPicPr>
        <p:blipFill>
          <a:blip r:embed="rId3"/>
          <a:srcRect/>
          <a:stretch>
            <a:fillRect/>
          </a:stretch>
        </p:blipFill>
        <p:spPr>
          <a:xfrm rot="2483111">
            <a:off x="13411977" y="-3529189"/>
            <a:ext cx="8681321" cy="78023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5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3669</Words>
  <Application>Microsoft Office PowerPoint</Application>
  <PresentationFormat>Custom</PresentationFormat>
  <Paragraphs>313</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Linux Biolinum Bold</vt:lpstr>
      <vt:lpstr>Fahkwang Bold</vt:lpstr>
      <vt:lpstr>Fahkwang</vt:lpstr>
      <vt:lpstr>Calibri</vt:lpstr>
      <vt:lpstr>Linux Biolinum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Thương hiệu Vạn Niên</dc:title>
  <dc:creator>nguyenhuuhuy</dc:creator>
  <cp:lastModifiedBy>Công Vương Đoàn</cp:lastModifiedBy>
  <cp:revision>14</cp:revision>
  <dcterms:created xsi:type="dcterms:W3CDTF">2006-08-16T00:00:00Z</dcterms:created>
  <dcterms:modified xsi:type="dcterms:W3CDTF">2022-12-14T03:57:08Z</dcterms:modified>
  <dc:identifier>DAFUohyqwrI</dc:identifier>
</cp:coreProperties>
</file>